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3"/>
    <p:sldMasterId id="2147483708" r:id="rId4"/>
  </p:sldMasterIdLst>
  <p:notesMasterIdLst>
    <p:notesMasterId r:id="rId34"/>
  </p:notesMasterIdLst>
  <p:sldIdLst>
    <p:sldId id="279" r:id="rId5"/>
    <p:sldId id="280" r:id="rId6"/>
    <p:sldId id="286" r:id="rId7"/>
    <p:sldId id="287" r:id="rId8"/>
    <p:sldId id="288" r:id="rId9"/>
    <p:sldId id="296" r:id="rId10"/>
    <p:sldId id="295" r:id="rId11"/>
    <p:sldId id="291" r:id="rId12"/>
    <p:sldId id="290" r:id="rId13"/>
    <p:sldId id="293" r:id="rId14"/>
    <p:sldId id="297" r:id="rId15"/>
    <p:sldId id="289" r:id="rId16"/>
    <p:sldId id="285" r:id="rId17"/>
    <p:sldId id="282" r:id="rId18"/>
    <p:sldId id="281" r:id="rId19"/>
    <p:sldId id="257" r:id="rId20"/>
    <p:sldId id="258" r:id="rId21"/>
    <p:sldId id="259" r:id="rId22"/>
    <p:sldId id="260" r:id="rId23"/>
    <p:sldId id="261" r:id="rId24"/>
    <p:sldId id="262" r:id="rId25"/>
    <p:sldId id="263" r:id="rId26"/>
    <p:sldId id="264" r:id="rId27"/>
    <p:sldId id="265" r:id="rId28"/>
    <p:sldId id="266" r:id="rId29"/>
    <p:sldId id="267" r:id="rId30"/>
    <p:sldId id="268" r:id="rId31"/>
    <p:sldId id="283" r:id="rId32"/>
    <p:sldId id="284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FFFF"/>
    <a:srgbClr val="FFD629"/>
    <a:srgbClr val="2043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34" autoAdjust="0"/>
    <p:restoredTop sz="87074" autoAdjust="0"/>
  </p:normalViewPr>
  <p:slideViewPr>
    <p:cSldViewPr snapToGrid="0">
      <p:cViewPr varScale="1">
        <p:scale>
          <a:sx n="87" d="100"/>
          <a:sy n="87" d="100"/>
        </p:scale>
        <p:origin x="848" y="3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6E8617-614F-4EC3-B1FA-43EC6DA33D94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371C2A-438A-4C86-8886-2B46EEFDF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373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Things like Sustainability, Green Infrastructure, Low Impact Development, can be a component that contributes to Resilience, but they are not synonymous with Resilience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D082EC-7138-44A9-A2AD-77329544021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95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5000"/>
              </a:lnSpc>
              <a:spcAft>
                <a:spcPts val="635"/>
              </a:spcAft>
              <a:tabLst>
                <a:tab pos="483924" algn="l"/>
              </a:tabLst>
            </a:pPr>
            <a:r>
              <a:rPr lang="en-US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Resilience is so important to FDOT that it is a part of FDOT’s compass; which are focus areas that navigate Florida’s transportation system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86374" lvl="1" indent="-302451">
              <a:lnSpc>
                <a:spcPct val="105000"/>
              </a:lnSpc>
              <a:spcAft>
                <a:spcPts val="635"/>
              </a:spcAft>
              <a:buFont typeface="Wingdings" panose="05000000000000000000" pitchFamily="2" charset="2"/>
              <a:buChar char=""/>
              <a:tabLst>
                <a:tab pos="967845" algn="l"/>
              </a:tabLst>
            </a:pPr>
            <a:r>
              <a:rPr lang="en-US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4 of the 6 items that drive FDOT are met by preparing a resiliency Plan for the Port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52605" lvl="1" indent="-241961">
              <a:lnSpc>
                <a:spcPct val="105000"/>
              </a:lnSpc>
              <a:spcAft>
                <a:spcPts val="635"/>
              </a:spcAft>
              <a:buFont typeface="Wingdings" panose="05000000000000000000" pitchFamily="2" charset="2"/>
              <a:buChar char=""/>
              <a:tabLst>
                <a:tab pos="1451767" algn="l"/>
              </a:tabLst>
            </a:pPr>
            <a:r>
              <a:rPr lang="en-US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Safety, Communities, Resiliency, and Robust Supply Chains</a:t>
            </a:r>
            <a:endParaRPr lang="en-US" sz="1200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371C2A-438A-4C86-8886-2B46EEFDF39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42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1A9E3-2F4A-7E4B-8D9C-C44BCD6B56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133F48-6F21-FB49-40DF-BEF26BA2A7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4C5F6E-D424-86EE-63C7-8546CFD3C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1E26A-0742-4DE8-BB82-D2BD28A37656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DF8ECD-25C6-3D7A-4BE5-D3FF0F9A5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22B534-80A6-486D-BA69-042F09182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E434B-C409-44F6-9B81-583EBC3A2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043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3CCAC0-6ADD-B410-3527-A3475DCC75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-2260601" y="1019277"/>
            <a:ext cx="14276785" cy="5182617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E7F32-82E7-B47D-4E5E-70D2C254D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7608A1-E4A6-99C1-0FE3-5A2A417B3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2909E-8AF5-4A7A-A690-61F4C8609B37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4D3C0B-AF9E-C83B-339D-D17F8701EC61}"/>
              </a:ext>
            </a:extLst>
          </p:cNvPr>
          <p:cNvSpPr/>
          <p:nvPr userDrawn="1"/>
        </p:nvSpPr>
        <p:spPr>
          <a:xfrm>
            <a:off x="-10886" y="6207701"/>
            <a:ext cx="12200237" cy="6190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32AEE45-45DA-945E-E681-09AB035E4F2A}"/>
              </a:ext>
            </a:extLst>
          </p:cNvPr>
          <p:cNvSpPr/>
          <p:nvPr userDrawn="1"/>
        </p:nvSpPr>
        <p:spPr>
          <a:xfrm>
            <a:off x="-28646" y="5627802"/>
            <a:ext cx="1193189" cy="12553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5" descr="Port of Fernandina | Ocean, Highway &amp; Port Authority">
            <a:extLst>
              <a:ext uri="{FF2B5EF4-FFF2-40B4-BE49-F238E27FC236}">
                <a16:creationId xmlns:a16="http://schemas.microsoft.com/office/drawing/2014/main" id="{AE6F4E79-9174-9295-4364-F1FCD6726F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3" y="5741785"/>
            <a:ext cx="958036" cy="94824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2BB647B-1ED2-1E55-01D2-AA6B7539B1F3}"/>
              </a:ext>
            </a:extLst>
          </p:cNvPr>
          <p:cNvSpPr/>
          <p:nvPr userDrawn="1"/>
        </p:nvSpPr>
        <p:spPr>
          <a:xfrm rot="10800000" flipH="1">
            <a:off x="2500421" y="995969"/>
            <a:ext cx="9678485" cy="5203524"/>
          </a:xfrm>
          <a:prstGeom prst="rect">
            <a:avLst/>
          </a:prstGeom>
          <a:gradFill>
            <a:gsLst>
              <a:gs pos="95000">
                <a:schemeClr val="bg1">
                  <a:alpha val="180"/>
                </a:schemeClr>
              </a:gs>
              <a:gs pos="63000">
                <a:schemeClr val="bg1">
                  <a:alpha val="70000"/>
                </a:schemeClr>
              </a:gs>
              <a:gs pos="23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2211EC7-8CCE-4F9B-2AE8-71010462F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2697" y="0"/>
            <a:ext cx="12377394" cy="100866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/>
          <a:lstStyle/>
          <a:p>
            <a:pPr algn="ctr"/>
            <a:endParaRPr lang="en-US" b="1" dirty="0">
              <a:solidFill>
                <a:srgbClr val="00B0F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731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train car with graffiti on it&#10;&#10;Description automatically generated with low confidence">
            <a:extLst>
              <a:ext uri="{FF2B5EF4-FFF2-40B4-BE49-F238E27FC236}">
                <a16:creationId xmlns:a16="http://schemas.microsoft.com/office/drawing/2014/main" id="{5FE76858-F1AC-A1A8-C9E1-42AC07C2E5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2"/>
          <a:stretch/>
        </p:blipFill>
        <p:spPr>
          <a:xfrm>
            <a:off x="7805394" y="-1960"/>
            <a:ext cx="4386606" cy="620751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D93DD55-1A51-226B-8E20-35798794A989}"/>
              </a:ext>
            </a:extLst>
          </p:cNvPr>
          <p:cNvSpPr/>
          <p:nvPr userDrawn="1"/>
        </p:nvSpPr>
        <p:spPr>
          <a:xfrm flipH="1">
            <a:off x="1151843" y="981308"/>
            <a:ext cx="10901313" cy="5303347"/>
          </a:xfrm>
          <a:prstGeom prst="rect">
            <a:avLst/>
          </a:prstGeom>
          <a:gradFill>
            <a:gsLst>
              <a:gs pos="95000">
                <a:schemeClr val="bg1">
                  <a:alpha val="180"/>
                </a:schemeClr>
              </a:gs>
              <a:gs pos="79000">
                <a:schemeClr val="bg1">
                  <a:alpha val="70000"/>
                </a:schemeClr>
              </a:gs>
              <a:gs pos="69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E7F32-82E7-B47D-4E5E-70D2C254D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7608A1-E4A6-99C1-0FE3-5A2A417B3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2909E-8AF5-4A7A-A690-61F4C8609B3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2211EC7-8CCE-4F9B-2AE8-71010462F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4268" y="-28280"/>
            <a:ext cx="12377394" cy="100866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/>
          <a:lstStyle/>
          <a:p>
            <a:pPr algn="ctr"/>
            <a:endParaRPr lang="en-US" b="1" dirty="0">
              <a:solidFill>
                <a:srgbClr val="00B0F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097D10-B49F-F362-CD7C-8CF091181335}"/>
              </a:ext>
            </a:extLst>
          </p:cNvPr>
          <p:cNvSpPr/>
          <p:nvPr userDrawn="1"/>
        </p:nvSpPr>
        <p:spPr>
          <a:xfrm>
            <a:off x="-10886" y="6207701"/>
            <a:ext cx="12200237" cy="6190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086CB7E-637B-B9B2-1060-1E030533D644}"/>
              </a:ext>
            </a:extLst>
          </p:cNvPr>
          <p:cNvSpPr/>
          <p:nvPr userDrawn="1"/>
        </p:nvSpPr>
        <p:spPr>
          <a:xfrm>
            <a:off x="-28646" y="5627802"/>
            <a:ext cx="1193189" cy="12553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5" descr="Port of Fernandina | Ocean, Highway &amp; Port Authority">
            <a:extLst>
              <a:ext uri="{FF2B5EF4-FFF2-40B4-BE49-F238E27FC236}">
                <a16:creationId xmlns:a16="http://schemas.microsoft.com/office/drawing/2014/main" id="{AC364E3A-8D51-D214-128A-D0A358FAB0E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3" y="5741785"/>
            <a:ext cx="958036" cy="94824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128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E7F32-82E7-B47D-4E5E-70D2C254D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7608A1-E4A6-99C1-0FE3-5A2A417B3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2909E-8AF5-4A7A-A690-61F4C8609B3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2211EC7-8CCE-4F9B-2AE8-71010462F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4268" y="-28280"/>
            <a:ext cx="12377394" cy="100866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/>
          <a:lstStyle/>
          <a:p>
            <a:pPr algn="ctr"/>
            <a:endParaRPr lang="en-US" b="1" dirty="0">
              <a:solidFill>
                <a:srgbClr val="00B0F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097D10-B49F-F362-CD7C-8CF091181335}"/>
              </a:ext>
            </a:extLst>
          </p:cNvPr>
          <p:cNvSpPr/>
          <p:nvPr userDrawn="1"/>
        </p:nvSpPr>
        <p:spPr>
          <a:xfrm>
            <a:off x="-10886" y="6207701"/>
            <a:ext cx="12200237" cy="6190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086CB7E-637B-B9B2-1060-1E030533D644}"/>
              </a:ext>
            </a:extLst>
          </p:cNvPr>
          <p:cNvSpPr/>
          <p:nvPr userDrawn="1"/>
        </p:nvSpPr>
        <p:spPr>
          <a:xfrm>
            <a:off x="-28646" y="5627802"/>
            <a:ext cx="1193189" cy="12553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5" descr="Port of Fernandina | Ocean, Highway &amp; Port Authority">
            <a:extLst>
              <a:ext uri="{FF2B5EF4-FFF2-40B4-BE49-F238E27FC236}">
                <a16:creationId xmlns:a16="http://schemas.microsoft.com/office/drawing/2014/main" id="{AC364E3A-8D51-D214-128A-D0A358FAB0E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3" y="5741785"/>
            <a:ext cx="958036" cy="94824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87656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3AD70-D50C-41B9-A99B-44CCB8A4D5F2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87D25-4211-47D1-BB7D-8700AC9E1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11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557DB-89DF-EF56-3CC7-FCA0B9DC4D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AF6C10-B168-7D36-1003-79C116A526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B59601-BBF4-061F-D038-E49BDB122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5447E-3A4F-4CC7-900E-E5EDA8627B90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73D34-73EE-1823-E061-F80EBEF04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90C8F5-3A94-7CAE-DCD7-D0008476B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2909E-8AF5-4A7A-A690-61F4C8609B3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1B6B1F-E780-F8C0-7B58-88DC49FB7742}"/>
              </a:ext>
            </a:extLst>
          </p:cNvPr>
          <p:cNvSpPr/>
          <p:nvPr userDrawn="1"/>
        </p:nvSpPr>
        <p:spPr>
          <a:xfrm>
            <a:off x="-10886" y="6207701"/>
            <a:ext cx="12200237" cy="6190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60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3773295-EFA8-45C2-CD36-D3D2D4A274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31507" y="634132"/>
            <a:ext cx="7410426" cy="558071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D93DD55-1A51-226B-8E20-35798794A989}"/>
              </a:ext>
            </a:extLst>
          </p:cNvPr>
          <p:cNvSpPr/>
          <p:nvPr userDrawn="1"/>
        </p:nvSpPr>
        <p:spPr>
          <a:xfrm rot="10800000" flipH="1">
            <a:off x="1859083" y="643158"/>
            <a:ext cx="10513240" cy="5580710"/>
          </a:xfrm>
          <a:prstGeom prst="rect">
            <a:avLst/>
          </a:prstGeom>
          <a:gradFill>
            <a:gsLst>
              <a:gs pos="95000">
                <a:schemeClr val="bg1">
                  <a:alpha val="180"/>
                </a:schemeClr>
              </a:gs>
              <a:gs pos="79000">
                <a:schemeClr val="bg1">
                  <a:alpha val="70000"/>
                </a:schemeClr>
              </a:gs>
              <a:gs pos="69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E7F32-82E7-B47D-4E5E-70D2C254D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7608A1-E4A6-99C1-0FE3-5A2A417B3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2909E-8AF5-4A7A-A690-61F4C8609B37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4D3C0B-AF9E-C83B-339D-D17F8701EC61}"/>
              </a:ext>
            </a:extLst>
          </p:cNvPr>
          <p:cNvSpPr/>
          <p:nvPr userDrawn="1"/>
        </p:nvSpPr>
        <p:spPr>
          <a:xfrm>
            <a:off x="-10886" y="6207701"/>
            <a:ext cx="12200237" cy="6190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32AEE45-45DA-945E-E681-09AB035E4F2A}"/>
              </a:ext>
            </a:extLst>
          </p:cNvPr>
          <p:cNvSpPr/>
          <p:nvPr userDrawn="1"/>
        </p:nvSpPr>
        <p:spPr>
          <a:xfrm>
            <a:off x="-28646" y="5627802"/>
            <a:ext cx="1193189" cy="12553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5" descr="Port of Fernandina | Ocean, Highway &amp; Port Authority">
            <a:extLst>
              <a:ext uri="{FF2B5EF4-FFF2-40B4-BE49-F238E27FC236}">
                <a16:creationId xmlns:a16="http://schemas.microsoft.com/office/drawing/2014/main" id="{AE6F4E79-9174-9295-4364-F1FCD6726F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3" y="5741785"/>
            <a:ext cx="958036" cy="94824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2211EC7-8CCE-4F9B-2AE8-71010462F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2697" y="0"/>
            <a:ext cx="12377394" cy="64315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/>
          <a:lstStyle/>
          <a:p>
            <a:pPr algn="ctr"/>
            <a:endParaRPr lang="en-US" b="1" dirty="0">
              <a:solidFill>
                <a:srgbClr val="00B0F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798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aerial photography, outdoor, bird's-eye view, aerial&#10;&#10;Description automatically generated">
            <a:extLst>
              <a:ext uri="{FF2B5EF4-FFF2-40B4-BE49-F238E27FC236}">
                <a16:creationId xmlns:a16="http://schemas.microsoft.com/office/drawing/2014/main" id="{39E05C90-36E9-CDB3-7111-0CF1A365A8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9772" y="17571"/>
            <a:ext cx="7477339" cy="619796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5D42490-6FCB-3D39-057B-43250FBE0683}"/>
              </a:ext>
            </a:extLst>
          </p:cNvPr>
          <p:cNvSpPr/>
          <p:nvPr userDrawn="1"/>
        </p:nvSpPr>
        <p:spPr>
          <a:xfrm flipH="1">
            <a:off x="-28648" y="993088"/>
            <a:ext cx="10558685" cy="5217572"/>
          </a:xfrm>
          <a:prstGeom prst="rect">
            <a:avLst/>
          </a:prstGeom>
          <a:gradFill>
            <a:gsLst>
              <a:gs pos="95000">
                <a:schemeClr val="bg1">
                  <a:alpha val="180"/>
                </a:schemeClr>
              </a:gs>
              <a:gs pos="79000">
                <a:schemeClr val="bg1">
                  <a:alpha val="70000"/>
                </a:schemeClr>
              </a:gs>
              <a:gs pos="69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CC08D8-09E2-7DAC-6ACF-E234BB8A7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180155-B13E-5757-8CE4-B323575DF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2909E-8AF5-4A7A-A690-61F4C8609B3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B2625F-943E-7CCE-3AB4-CD425EB6773E}"/>
              </a:ext>
            </a:extLst>
          </p:cNvPr>
          <p:cNvSpPr/>
          <p:nvPr userDrawn="1"/>
        </p:nvSpPr>
        <p:spPr>
          <a:xfrm>
            <a:off x="-10886" y="6207701"/>
            <a:ext cx="12200237" cy="6190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1D061FC-87F4-D634-6C00-29E03778A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2697" y="-28280"/>
            <a:ext cx="12377394" cy="100866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/>
          <a:lstStyle/>
          <a:p>
            <a:pPr algn="ctr"/>
            <a:endParaRPr lang="en-US" b="1" dirty="0">
              <a:solidFill>
                <a:srgbClr val="00B0F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F04FCC-7BC0-3816-7893-CCB456CCEF1E}"/>
              </a:ext>
            </a:extLst>
          </p:cNvPr>
          <p:cNvSpPr/>
          <p:nvPr userDrawn="1"/>
        </p:nvSpPr>
        <p:spPr>
          <a:xfrm>
            <a:off x="-10886" y="6207701"/>
            <a:ext cx="12200237" cy="6190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EE9489D-C9A9-0EAF-6626-B4D7C763C800}"/>
              </a:ext>
            </a:extLst>
          </p:cNvPr>
          <p:cNvSpPr/>
          <p:nvPr userDrawn="1"/>
        </p:nvSpPr>
        <p:spPr>
          <a:xfrm>
            <a:off x="-28646" y="5627802"/>
            <a:ext cx="1193189" cy="12553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5" descr="Port of Fernandina | Ocean, Highway &amp; Port Authority">
            <a:extLst>
              <a:ext uri="{FF2B5EF4-FFF2-40B4-BE49-F238E27FC236}">
                <a16:creationId xmlns:a16="http://schemas.microsoft.com/office/drawing/2014/main" id="{D742CD61-D3D0-A6CD-54BE-7FA9B6F83D6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3" y="5741785"/>
            <a:ext cx="958036" cy="94824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1849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arge crane in a dock&#10;&#10;Description automatically generated">
            <a:extLst>
              <a:ext uri="{FF2B5EF4-FFF2-40B4-BE49-F238E27FC236}">
                <a16:creationId xmlns:a16="http://schemas.microsoft.com/office/drawing/2014/main" id="{8CFD3FC9-73E2-569C-ECCF-39EBFDEFE9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7985" y="1008963"/>
            <a:ext cx="6952817" cy="521461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5D42490-6FCB-3D39-057B-43250FBE0683}"/>
              </a:ext>
            </a:extLst>
          </p:cNvPr>
          <p:cNvSpPr/>
          <p:nvPr userDrawn="1"/>
        </p:nvSpPr>
        <p:spPr>
          <a:xfrm flipH="1">
            <a:off x="609527" y="993088"/>
            <a:ext cx="10558685" cy="5217572"/>
          </a:xfrm>
          <a:prstGeom prst="rect">
            <a:avLst/>
          </a:prstGeom>
          <a:gradFill>
            <a:gsLst>
              <a:gs pos="95000">
                <a:schemeClr val="bg1">
                  <a:alpha val="180"/>
                </a:schemeClr>
              </a:gs>
              <a:gs pos="79000">
                <a:schemeClr val="bg1">
                  <a:alpha val="70000"/>
                </a:schemeClr>
              </a:gs>
              <a:gs pos="69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CC08D8-09E2-7DAC-6ACF-E234BB8A7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180155-B13E-5757-8CE4-B323575DF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2909E-8AF5-4A7A-A690-61F4C8609B3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B2625F-943E-7CCE-3AB4-CD425EB6773E}"/>
              </a:ext>
            </a:extLst>
          </p:cNvPr>
          <p:cNvSpPr/>
          <p:nvPr userDrawn="1"/>
        </p:nvSpPr>
        <p:spPr>
          <a:xfrm>
            <a:off x="-10886" y="6207701"/>
            <a:ext cx="12200237" cy="6190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1D061FC-87F4-D634-6C00-29E03778A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2697" y="-28280"/>
            <a:ext cx="12377394" cy="100866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/>
          <a:lstStyle/>
          <a:p>
            <a:pPr algn="ctr"/>
            <a:endParaRPr lang="en-US" b="1" dirty="0">
              <a:solidFill>
                <a:srgbClr val="00B0F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F04FCC-7BC0-3816-7893-CCB456CCEF1E}"/>
              </a:ext>
            </a:extLst>
          </p:cNvPr>
          <p:cNvSpPr/>
          <p:nvPr userDrawn="1"/>
        </p:nvSpPr>
        <p:spPr>
          <a:xfrm>
            <a:off x="-10886" y="6207701"/>
            <a:ext cx="12200237" cy="6190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EE9489D-C9A9-0EAF-6626-B4D7C763C800}"/>
              </a:ext>
            </a:extLst>
          </p:cNvPr>
          <p:cNvSpPr/>
          <p:nvPr userDrawn="1"/>
        </p:nvSpPr>
        <p:spPr>
          <a:xfrm>
            <a:off x="-28646" y="5627802"/>
            <a:ext cx="1193189" cy="12553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5" descr="Port of Fernandina | Ocean, Highway &amp; Port Authority">
            <a:extLst>
              <a:ext uri="{FF2B5EF4-FFF2-40B4-BE49-F238E27FC236}">
                <a16:creationId xmlns:a16="http://schemas.microsoft.com/office/drawing/2014/main" id="{D742CD61-D3D0-A6CD-54BE-7FA9B6F83D6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3" y="5741785"/>
            <a:ext cx="958036" cy="94824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70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tack of green containers&#10;&#10;Description automatically generated">
            <a:extLst>
              <a:ext uri="{FF2B5EF4-FFF2-40B4-BE49-F238E27FC236}">
                <a16:creationId xmlns:a16="http://schemas.microsoft.com/office/drawing/2014/main" id="{A45168B1-EA2B-318F-C661-3A03512153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0050" y="969761"/>
            <a:ext cx="6496050" cy="528922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5D42490-6FCB-3D39-057B-43250FBE0683}"/>
              </a:ext>
            </a:extLst>
          </p:cNvPr>
          <p:cNvSpPr/>
          <p:nvPr userDrawn="1"/>
        </p:nvSpPr>
        <p:spPr>
          <a:xfrm rot="10800000" flipH="1">
            <a:off x="509007" y="990129"/>
            <a:ext cx="10558685" cy="5217572"/>
          </a:xfrm>
          <a:prstGeom prst="rect">
            <a:avLst/>
          </a:prstGeom>
          <a:gradFill>
            <a:gsLst>
              <a:gs pos="95000">
                <a:schemeClr val="bg1">
                  <a:alpha val="180"/>
                </a:schemeClr>
              </a:gs>
              <a:gs pos="79000">
                <a:schemeClr val="bg1">
                  <a:alpha val="70000"/>
                </a:schemeClr>
              </a:gs>
              <a:gs pos="69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CC08D8-09E2-7DAC-6ACF-E234BB8A7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180155-B13E-5757-8CE4-B323575DF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2909E-8AF5-4A7A-A690-61F4C8609B3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B2625F-943E-7CCE-3AB4-CD425EB6773E}"/>
              </a:ext>
            </a:extLst>
          </p:cNvPr>
          <p:cNvSpPr/>
          <p:nvPr userDrawn="1"/>
        </p:nvSpPr>
        <p:spPr>
          <a:xfrm>
            <a:off x="-10886" y="6207701"/>
            <a:ext cx="12200237" cy="6190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1D061FC-87F4-D634-6C00-29E03778A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2697" y="-28280"/>
            <a:ext cx="12377394" cy="100866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/>
          <a:lstStyle/>
          <a:p>
            <a:pPr algn="ctr"/>
            <a:endParaRPr lang="en-US" b="1" dirty="0">
              <a:solidFill>
                <a:srgbClr val="00B0F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F04FCC-7BC0-3816-7893-CCB456CCEF1E}"/>
              </a:ext>
            </a:extLst>
          </p:cNvPr>
          <p:cNvSpPr/>
          <p:nvPr userDrawn="1"/>
        </p:nvSpPr>
        <p:spPr>
          <a:xfrm>
            <a:off x="-10886" y="6207701"/>
            <a:ext cx="12200237" cy="6190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EE9489D-C9A9-0EAF-6626-B4D7C763C800}"/>
              </a:ext>
            </a:extLst>
          </p:cNvPr>
          <p:cNvSpPr/>
          <p:nvPr userDrawn="1"/>
        </p:nvSpPr>
        <p:spPr>
          <a:xfrm>
            <a:off x="-28646" y="5627802"/>
            <a:ext cx="1193189" cy="12553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5" descr="Port of Fernandina | Ocean, Highway &amp; Port Authority">
            <a:extLst>
              <a:ext uri="{FF2B5EF4-FFF2-40B4-BE49-F238E27FC236}">
                <a16:creationId xmlns:a16="http://schemas.microsoft.com/office/drawing/2014/main" id="{D742CD61-D3D0-A6CD-54BE-7FA9B6F83D6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3" y="5741785"/>
            <a:ext cx="958036" cy="94824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732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sky, railroad, train, outdoor&#10;&#10;Description automatically generated">
            <a:extLst>
              <a:ext uri="{FF2B5EF4-FFF2-40B4-BE49-F238E27FC236}">
                <a16:creationId xmlns:a16="http://schemas.microsoft.com/office/drawing/2014/main" id="{A3773295-EFA8-45C2-CD36-D3D2D4A274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8645" y="1012338"/>
            <a:ext cx="6901264" cy="51898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D93DD55-1A51-226B-8E20-35798794A989}"/>
              </a:ext>
            </a:extLst>
          </p:cNvPr>
          <p:cNvSpPr/>
          <p:nvPr userDrawn="1"/>
        </p:nvSpPr>
        <p:spPr>
          <a:xfrm rot="10800000" flipH="1">
            <a:off x="1247291" y="1002177"/>
            <a:ext cx="7658100" cy="5189800"/>
          </a:xfrm>
          <a:prstGeom prst="rect">
            <a:avLst/>
          </a:prstGeom>
          <a:gradFill>
            <a:gsLst>
              <a:gs pos="100000">
                <a:schemeClr val="bg1">
                  <a:alpha val="180"/>
                </a:schemeClr>
              </a:gs>
              <a:gs pos="66000">
                <a:schemeClr val="bg1">
                  <a:alpha val="60000"/>
                </a:schemeClr>
              </a:gs>
              <a:gs pos="44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E7F32-82E7-B47D-4E5E-70D2C254D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7608A1-E4A6-99C1-0FE3-5A2A417B3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2909E-8AF5-4A7A-A690-61F4C8609B37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4D3C0B-AF9E-C83B-339D-D17F8701EC61}"/>
              </a:ext>
            </a:extLst>
          </p:cNvPr>
          <p:cNvSpPr/>
          <p:nvPr userDrawn="1"/>
        </p:nvSpPr>
        <p:spPr>
          <a:xfrm>
            <a:off x="-10886" y="6207701"/>
            <a:ext cx="12200237" cy="6190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32AEE45-45DA-945E-E681-09AB035E4F2A}"/>
              </a:ext>
            </a:extLst>
          </p:cNvPr>
          <p:cNvSpPr/>
          <p:nvPr userDrawn="1"/>
        </p:nvSpPr>
        <p:spPr>
          <a:xfrm>
            <a:off x="-28646" y="5627802"/>
            <a:ext cx="1193189" cy="12553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5" descr="Port of Fernandina | Ocean, Highway &amp; Port Authority">
            <a:extLst>
              <a:ext uri="{FF2B5EF4-FFF2-40B4-BE49-F238E27FC236}">
                <a16:creationId xmlns:a16="http://schemas.microsoft.com/office/drawing/2014/main" id="{AE6F4E79-9174-9295-4364-F1FCD6726F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3" y="5741785"/>
            <a:ext cx="958036" cy="94824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2211EC7-8CCE-4F9B-2AE8-71010462F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2697" y="0"/>
            <a:ext cx="12377394" cy="100866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/>
          <a:lstStyle/>
          <a:p>
            <a:pPr algn="ctr"/>
            <a:endParaRPr lang="en-US" b="1" dirty="0">
              <a:solidFill>
                <a:srgbClr val="00B0F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61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E7F32-82E7-B47D-4E5E-70D2C254D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7608A1-E4A6-99C1-0FE3-5A2A417B3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2909E-8AF5-4A7A-A690-61F4C8609B37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4D3C0B-AF9E-C83B-339D-D17F8701EC61}"/>
              </a:ext>
            </a:extLst>
          </p:cNvPr>
          <p:cNvSpPr/>
          <p:nvPr userDrawn="1"/>
        </p:nvSpPr>
        <p:spPr>
          <a:xfrm>
            <a:off x="-10886" y="6207701"/>
            <a:ext cx="12200237" cy="6190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32AEE45-45DA-945E-E681-09AB035E4F2A}"/>
              </a:ext>
            </a:extLst>
          </p:cNvPr>
          <p:cNvSpPr/>
          <p:nvPr userDrawn="1"/>
        </p:nvSpPr>
        <p:spPr>
          <a:xfrm>
            <a:off x="-28646" y="5627802"/>
            <a:ext cx="1193189" cy="12553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5" descr="Port of Fernandina | Ocean, Highway &amp; Port Authority">
            <a:extLst>
              <a:ext uri="{FF2B5EF4-FFF2-40B4-BE49-F238E27FC236}">
                <a16:creationId xmlns:a16="http://schemas.microsoft.com/office/drawing/2014/main" id="{AE6F4E79-9174-9295-4364-F1FCD6726F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3" y="5741785"/>
            <a:ext cx="958036" cy="94824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2211EC7-8CCE-4F9B-2AE8-71010462F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2697" y="0"/>
            <a:ext cx="12377394" cy="100866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/>
          <a:lstStyle/>
          <a:p>
            <a:pPr algn="ctr"/>
            <a:endParaRPr lang="en-US" b="1" dirty="0">
              <a:solidFill>
                <a:srgbClr val="00B0F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183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of a hurricane as taken from a satellite">
            <a:extLst>
              <a:ext uri="{FF2B5EF4-FFF2-40B4-BE49-F238E27FC236}">
                <a16:creationId xmlns:a16="http://schemas.microsoft.com/office/drawing/2014/main" id="{BB03D6D3-8152-D6BD-AF66-BE8EDD93D79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8646" y="1008668"/>
            <a:ext cx="9258897" cy="526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E7F32-82E7-B47D-4E5E-70D2C254D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7608A1-E4A6-99C1-0FE3-5A2A417B3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2909E-8AF5-4A7A-A690-61F4C8609B37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4D3C0B-AF9E-C83B-339D-D17F8701EC61}"/>
              </a:ext>
            </a:extLst>
          </p:cNvPr>
          <p:cNvSpPr/>
          <p:nvPr userDrawn="1"/>
        </p:nvSpPr>
        <p:spPr>
          <a:xfrm>
            <a:off x="-10886" y="6207701"/>
            <a:ext cx="12200237" cy="6190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32AEE45-45DA-945E-E681-09AB035E4F2A}"/>
              </a:ext>
            </a:extLst>
          </p:cNvPr>
          <p:cNvSpPr/>
          <p:nvPr userDrawn="1"/>
        </p:nvSpPr>
        <p:spPr>
          <a:xfrm>
            <a:off x="-28646" y="5627802"/>
            <a:ext cx="1193189" cy="12553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5" descr="Port of Fernandina | Ocean, Highway &amp; Port Authority">
            <a:extLst>
              <a:ext uri="{FF2B5EF4-FFF2-40B4-BE49-F238E27FC236}">
                <a16:creationId xmlns:a16="http://schemas.microsoft.com/office/drawing/2014/main" id="{AE6F4E79-9174-9295-4364-F1FCD6726F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3" y="5741785"/>
            <a:ext cx="958036" cy="94824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2211EC7-8CCE-4F9B-2AE8-71010462F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2697" y="0"/>
            <a:ext cx="12377394" cy="100866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/>
          <a:lstStyle/>
          <a:p>
            <a:pPr algn="ctr"/>
            <a:endParaRPr lang="en-US" b="1" dirty="0">
              <a:solidFill>
                <a:srgbClr val="00B0F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2BB647B-1ED2-1E55-01D2-AA6B7539B1F3}"/>
              </a:ext>
            </a:extLst>
          </p:cNvPr>
          <p:cNvSpPr/>
          <p:nvPr userDrawn="1"/>
        </p:nvSpPr>
        <p:spPr>
          <a:xfrm rot="10800000" flipH="1">
            <a:off x="4859712" y="1033132"/>
            <a:ext cx="7278185" cy="5166360"/>
          </a:xfrm>
          <a:prstGeom prst="rect">
            <a:avLst/>
          </a:prstGeom>
          <a:gradFill>
            <a:gsLst>
              <a:gs pos="95000">
                <a:schemeClr val="bg1">
                  <a:alpha val="180"/>
                </a:schemeClr>
              </a:gs>
              <a:gs pos="79000">
                <a:schemeClr val="bg1">
                  <a:alpha val="70000"/>
                </a:schemeClr>
              </a:gs>
              <a:gs pos="69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701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C9FB6D-3EDB-566F-3EEA-8E169CC07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C2F0BF-BACE-A933-4B8C-430BA4115C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846215-B7A9-5744-5DE7-7750B95CF7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1E26A-0742-4DE8-BB82-D2BD28A37656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F0CD07-A219-377C-1A94-1D8C9B788F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09665-6FCF-EA70-9BEE-312C5B9CC6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EE434B-C409-44F6-9B81-583EBC3A2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341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6983A1-3F0C-7B87-077D-A20C029C38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649CC2-5F94-69B3-4EBB-D122158D0F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5447E-3A4F-4CC7-900E-E5EDA8627B90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D58449-2841-DAB2-C37F-00F5B39A84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526E9E-CA2B-A97D-EEE6-F2D07D329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2909E-8AF5-4A7A-A690-61F4C8609B3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651A10-5E4B-F842-9E87-0DCA837FDE1F}"/>
              </a:ext>
            </a:extLst>
          </p:cNvPr>
          <p:cNvSpPr/>
          <p:nvPr userDrawn="1"/>
        </p:nvSpPr>
        <p:spPr>
          <a:xfrm rot="10800000" flipV="1">
            <a:off x="0" y="6256579"/>
            <a:ext cx="12192000" cy="62657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00B0F0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3011121-C9D2-CCE0-4566-95BCA75ABF9B}"/>
              </a:ext>
            </a:extLst>
          </p:cNvPr>
          <p:cNvSpPr txBox="1">
            <a:spLocks/>
          </p:cNvSpPr>
          <p:nvPr userDrawn="1"/>
        </p:nvSpPr>
        <p:spPr>
          <a:xfrm>
            <a:off x="11572362" y="6372826"/>
            <a:ext cx="47342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6A6AAEE-FDBD-B744-B374-4EF4BD8DC78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black and white letter&#10;&#10;Description automatically generated with low confidence">
            <a:extLst>
              <a:ext uri="{FF2B5EF4-FFF2-40B4-BE49-F238E27FC236}">
                <a16:creationId xmlns:a16="http://schemas.microsoft.com/office/drawing/2014/main" id="{7DFD3D7E-D47E-F7EB-04FE-2A6BCC88EF7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6412" y="6437251"/>
            <a:ext cx="914400" cy="2541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B3EEEBB-D558-CAFF-0962-C81AB7C0C8F2}"/>
              </a:ext>
            </a:extLst>
          </p:cNvPr>
          <p:cNvSpPr txBox="1"/>
          <p:nvPr userDrawn="1"/>
        </p:nvSpPr>
        <p:spPr>
          <a:xfrm>
            <a:off x="2002743" y="6397041"/>
            <a:ext cx="81865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spc="50" dirty="0">
                <a:solidFill>
                  <a:srgbClr val="204383"/>
                </a:solidFill>
                <a:effectLst/>
                <a:latin typeface="+mj-lt"/>
              </a:rPr>
              <a:t>Port of Fernandina – 2023 Port Wide Resiliency Plan</a:t>
            </a:r>
            <a:endParaRPr lang="en-US" sz="1200" b="1" spc="50" dirty="0">
              <a:solidFill>
                <a:srgbClr val="204383"/>
              </a:solidFill>
              <a:latin typeface="+mj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BDA625-86C7-E8A1-C6F2-7077E1D6B3B5}"/>
              </a:ext>
            </a:extLst>
          </p:cNvPr>
          <p:cNvSpPr/>
          <p:nvPr userDrawn="1"/>
        </p:nvSpPr>
        <p:spPr>
          <a:xfrm>
            <a:off x="-10886" y="6207701"/>
            <a:ext cx="12200237" cy="6190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33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23" r:id="rId2"/>
    <p:sldLayoutId id="2147483715" r:id="rId3"/>
    <p:sldLayoutId id="2147483725" r:id="rId4"/>
    <p:sldLayoutId id="2147483726" r:id="rId5"/>
    <p:sldLayoutId id="2147483714" r:id="rId6"/>
    <p:sldLayoutId id="2147483727" r:id="rId7"/>
    <p:sldLayoutId id="2147483730" r:id="rId8"/>
    <p:sldLayoutId id="2147483731" r:id="rId9"/>
    <p:sldLayoutId id="2147483720" r:id="rId10"/>
    <p:sldLayoutId id="2147483724" r:id="rId11"/>
    <p:sldLayoutId id="214748372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sv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jpeg"/><Relationship Id="rId5" Type="http://schemas.openxmlformats.org/officeDocument/2006/relationships/image" Target="../media/image14.svg"/><Relationship Id="rId10" Type="http://schemas.openxmlformats.org/officeDocument/2006/relationships/image" Target="../media/image19.jpe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jamcdonald@hntb.com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www.hntb.com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CAABE4D9-A5C0-E589-3BC8-1BC57256A7CE}"/>
              </a:ext>
            </a:extLst>
          </p:cNvPr>
          <p:cNvGrpSpPr/>
          <p:nvPr/>
        </p:nvGrpSpPr>
        <p:grpSpPr>
          <a:xfrm>
            <a:off x="38100" y="107287"/>
            <a:ext cx="4689447" cy="5967275"/>
            <a:chOff x="-18864" y="-4124"/>
            <a:chExt cx="5467943" cy="672216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C39FCBD-2E9B-8643-919A-2D85DC758181}"/>
                </a:ext>
              </a:extLst>
            </p:cNvPr>
            <p:cNvGrpSpPr/>
            <p:nvPr/>
          </p:nvGrpSpPr>
          <p:grpSpPr>
            <a:xfrm>
              <a:off x="113624" y="83235"/>
              <a:ext cx="5335455" cy="6624297"/>
              <a:chOff x="113624" y="107949"/>
              <a:chExt cx="4721888" cy="5889979"/>
            </a:xfrm>
          </p:grpSpPr>
          <p:pic>
            <p:nvPicPr>
              <p:cNvPr id="4" name="Picture 2" descr="Brunswick Surveying, Inc. - NJ Land Surveyors">
                <a:extLst>
                  <a:ext uri="{FF2B5EF4-FFF2-40B4-BE49-F238E27FC236}">
                    <a16:creationId xmlns:a16="http://schemas.microsoft.com/office/drawing/2014/main" id="{FC28FD3A-996E-F0F8-3AE7-99209B2FF2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14251" y="2116638"/>
                <a:ext cx="2821260" cy="18808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B888B34-1C3E-20D3-62A7-1F4407DE1C12}"/>
                  </a:ext>
                </a:extLst>
              </p:cNvPr>
              <p:cNvSpPr/>
              <p:nvPr/>
            </p:nvSpPr>
            <p:spPr>
              <a:xfrm>
                <a:off x="2826867" y="4117089"/>
                <a:ext cx="2008645" cy="1880839"/>
              </a:xfrm>
              <a:prstGeom prst="rect">
                <a:avLst/>
              </a:prstGeom>
              <a:solidFill>
                <a:srgbClr val="00B0F0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D4E2A71-0E80-DE66-FFDE-4D75D377C79D}"/>
                  </a:ext>
                </a:extLst>
              </p:cNvPr>
              <p:cNvSpPr/>
              <p:nvPr/>
            </p:nvSpPr>
            <p:spPr>
              <a:xfrm>
                <a:off x="113624" y="2116639"/>
                <a:ext cx="1258084" cy="188083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48969C3-076F-9C0D-11F5-EF8E049D780C}"/>
                  </a:ext>
                </a:extLst>
              </p:cNvPr>
              <p:cNvSpPr/>
              <p:nvPr/>
            </p:nvSpPr>
            <p:spPr>
              <a:xfrm>
                <a:off x="2218075" y="107949"/>
                <a:ext cx="2617435" cy="1880839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" name="Picture 5" descr="Port of Fernandina | Ocean, Highway &amp; Port Authority">
              <a:extLst>
                <a:ext uri="{FF2B5EF4-FFF2-40B4-BE49-F238E27FC236}">
                  <a16:creationId xmlns:a16="http://schemas.microsoft.com/office/drawing/2014/main" id="{C49DC503-1425-B8FC-0267-F405CA172E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864" y="-4124"/>
              <a:ext cx="2377905" cy="22738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Graphic 4" descr="Freight with solid fill">
              <a:extLst>
                <a:ext uri="{FF2B5EF4-FFF2-40B4-BE49-F238E27FC236}">
                  <a16:creationId xmlns:a16="http://schemas.microsoft.com/office/drawing/2014/main" id="{8D404512-9067-7B74-167D-B6220C434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037645" y="406024"/>
              <a:ext cx="1919090" cy="1561721"/>
            </a:xfrm>
            <a:prstGeom prst="rect">
              <a:avLst/>
            </a:prstGeom>
          </p:spPr>
        </p:pic>
        <p:pic>
          <p:nvPicPr>
            <p:cNvPr id="15" name="Graphic 14" descr="Truck with solid fill">
              <a:extLst>
                <a:ext uri="{FF2B5EF4-FFF2-40B4-BE49-F238E27FC236}">
                  <a16:creationId xmlns:a16="http://schemas.microsoft.com/office/drawing/2014/main" id="{1CCAFE7E-A6B5-5B14-5708-4A196491E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flipH="1">
              <a:off x="113623" y="2850443"/>
              <a:ext cx="1315943" cy="1098200"/>
            </a:xfrm>
            <a:prstGeom prst="rect">
              <a:avLst/>
            </a:prstGeom>
          </p:spPr>
        </p:pic>
        <p:pic>
          <p:nvPicPr>
            <p:cNvPr id="17" name="Graphic 16" descr="Tug boat with solid fill">
              <a:extLst>
                <a:ext uri="{FF2B5EF4-FFF2-40B4-BE49-F238E27FC236}">
                  <a16:creationId xmlns:a16="http://schemas.microsoft.com/office/drawing/2014/main" id="{3AAD149D-0E3C-0C9F-6F4C-AADFA6457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629456" y="5047844"/>
              <a:ext cx="1128981" cy="1128981"/>
            </a:xfrm>
            <a:prstGeom prst="rect">
              <a:avLst/>
            </a:prstGeom>
          </p:spPr>
        </p:pic>
        <p:pic>
          <p:nvPicPr>
            <p:cNvPr id="1026" name="Picture 2" descr="Port of Fernandina - Florida Ports Council">
              <a:extLst>
                <a:ext uri="{FF2B5EF4-FFF2-40B4-BE49-F238E27FC236}">
                  <a16:creationId xmlns:a16="http://schemas.microsoft.com/office/drawing/2014/main" id="{7E85D059-F978-C29D-4E20-B7701AE415C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669409" y="2341880"/>
              <a:ext cx="3779670" cy="2115328"/>
            </a:xfrm>
            <a:prstGeom prst="rect">
              <a:avLst/>
            </a:prstGeom>
            <a:noFill/>
            <a:ln w="19050">
              <a:solidFill>
                <a:schemeClr val="accent4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490+ Fernandina Beach Florida Stock Photos, Pictures &amp; Royalty-Free Images  - iStock | Grapevine texas, Redmond oregon, Morro bay california">
              <a:extLst>
                <a:ext uri="{FF2B5EF4-FFF2-40B4-BE49-F238E27FC236}">
                  <a16:creationId xmlns:a16="http://schemas.microsoft.com/office/drawing/2014/main" id="{7BD4E90D-F0BB-F2BE-AAC2-37640DECAC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624" y="4601470"/>
              <a:ext cx="2924021" cy="2116571"/>
            </a:xfrm>
            <a:prstGeom prst="rect">
              <a:avLst/>
            </a:prstGeom>
            <a:noFill/>
            <a:ln w="19050">
              <a:solidFill>
                <a:srgbClr val="92D05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CD6499BB-BB4D-C49C-644D-1B974B92EC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62843" y="1997969"/>
            <a:ext cx="7277432" cy="1130758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PORT OF FERNANDINA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17CF7F29-2DFF-419D-9D68-14130D88C2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2661" y="3195659"/>
            <a:ext cx="7277433" cy="165576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Port Resiliency Action Plan Workshop</a:t>
            </a:r>
          </a:p>
          <a:p>
            <a:r>
              <a:rPr lang="en-US" sz="2600" dirty="0">
                <a:solidFill>
                  <a:srgbClr val="002060"/>
                </a:solidFill>
              </a:rPr>
              <a:t>July 12, 2023 - 5:00 to 6:00 PM</a:t>
            </a:r>
          </a:p>
        </p:txBody>
      </p:sp>
    </p:spTree>
    <p:extLst>
      <p:ext uri="{BB962C8B-B14F-4D97-AF65-F5344CB8AC3E}">
        <p14:creationId xmlns:p14="http://schemas.microsoft.com/office/powerpoint/2010/main" val="424772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113BF-1577-AE55-6737-F7B602A8F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1" dirty="0">
                <a:solidFill>
                  <a:srgbClr val="00B0F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What Resilience </a:t>
            </a:r>
            <a:r>
              <a:rPr lang="en-US" sz="4000" b="1" u="sng" dirty="0">
                <a:solidFill>
                  <a:srgbClr val="00B0F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IS</a:t>
            </a:r>
            <a:r>
              <a:rPr lang="en-US" sz="4000" b="1" dirty="0">
                <a:solidFill>
                  <a:srgbClr val="00B0F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and </a:t>
            </a:r>
            <a:r>
              <a:rPr lang="en-US" sz="4000" b="1" u="sng" dirty="0">
                <a:solidFill>
                  <a:srgbClr val="00B0F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IS NOT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63371C-65D3-62DE-CB40-7BBC231EA13D}"/>
              </a:ext>
            </a:extLst>
          </p:cNvPr>
          <p:cNvSpPr txBox="1">
            <a:spLocks/>
          </p:cNvSpPr>
          <p:nvPr/>
        </p:nvSpPr>
        <p:spPr>
          <a:xfrm>
            <a:off x="1069848" y="1256547"/>
            <a:ext cx="4754880" cy="64008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rgbClr val="FF6600"/>
                </a:solidFill>
              </a:rPr>
              <a:t>IS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D1565C-EFB8-8CE9-A84F-A311F252C92E}"/>
              </a:ext>
            </a:extLst>
          </p:cNvPr>
          <p:cNvSpPr txBox="1">
            <a:spLocks/>
          </p:cNvSpPr>
          <p:nvPr/>
        </p:nvSpPr>
        <p:spPr>
          <a:xfrm>
            <a:off x="756155" y="1783080"/>
            <a:ext cx="5382266" cy="329184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2060"/>
                </a:solidFill>
              </a:rPr>
              <a:t>Considering the project, and assets within the project, as part of a whole transportation system</a:t>
            </a:r>
          </a:p>
          <a:p>
            <a:pPr>
              <a:lnSpc>
                <a:spcPct val="100000"/>
              </a:lnSpc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2060"/>
                </a:solidFill>
              </a:rPr>
              <a:t>Considering the people and communities both impacted and benefited</a:t>
            </a:r>
          </a:p>
          <a:p>
            <a:pPr>
              <a:lnSpc>
                <a:spcPct val="100000"/>
              </a:lnSpc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2060"/>
                </a:solidFill>
              </a:rPr>
              <a:t>Considering Risk</a:t>
            </a:r>
          </a:p>
          <a:p>
            <a:pPr lvl="1">
              <a:lnSpc>
                <a:spcPct val="100000"/>
              </a:lnSpc>
              <a:buClr>
                <a:srgbClr val="002060"/>
              </a:buClr>
              <a:buFont typeface="Courier New" panose="02070309020205020404" pitchFamily="49" charset="0"/>
              <a:buChar char="o"/>
            </a:pPr>
            <a:r>
              <a:rPr lang="en-US" sz="2000" i="1" dirty="0">
                <a:solidFill>
                  <a:srgbClr val="002060"/>
                </a:solidFill>
              </a:rPr>
              <a:t>Vulnerability, Exposure, Sensitivity</a:t>
            </a:r>
          </a:p>
          <a:p>
            <a:pPr>
              <a:lnSpc>
                <a:spcPct val="100000"/>
              </a:lnSpc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2060"/>
                </a:solidFill>
              </a:rPr>
              <a:t>Considering Stakeholder and Resources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24EBA7D-8304-CE0A-F547-A02432CF217B}"/>
              </a:ext>
            </a:extLst>
          </p:cNvPr>
          <p:cNvSpPr txBox="1">
            <a:spLocks/>
          </p:cNvSpPr>
          <p:nvPr/>
        </p:nvSpPr>
        <p:spPr>
          <a:xfrm>
            <a:off x="6773391" y="1235854"/>
            <a:ext cx="4754880" cy="64008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rgbClr val="FF6600"/>
                </a:solidFill>
              </a:rPr>
              <a:t>IS NOT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0D315CA-3866-9E16-C419-6D265C663B3C}"/>
              </a:ext>
            </a:extLst>
          </p:cNvPr>
          <p:cNvSpPr txBox="1">
            <a:spLocks/>
          </p:cNvSpPr>
          <p:nvPr/>
        </p:nvSpPr>
        <p:spPr>
          <a:xfrm>
            <a:off x="6514947" y="1877460"/>
            <a:ext cx="5271767" cy="3744686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</a:rPr>
              <a:t>Building a like-for-like project and calling it resilience</a:t>
            </a:r>
          </a:p>
          <a:p>
            <a:pPr>
              <a:lnSpc>
                <a:spcPct val="100000"/>
              </a:lnSpc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</a:rPr>
              <a:t>Overbuilding for the sake of overbuilding</a:t>
            </a:r>
          </a:p>
          <a:p>
            <a:pPr>
              <a:lnSpc>
                <a:spcPct val="100000"/>
              </a:lnSpc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</a:rPr>
              <a:t>Making one feature super-resilient without considering the rest of the system</a:t>
            </a:r>
          </a:p>
          <a:p>
            <a:pPr>
              <a:lnSpc>
                <a:spcPct val="100000"/>
              </a:lnSpc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</a:rPr>
              <a:t>Focusing on hardening an asset without thinking about the people and communities that are impacted and benefited</a:t>
            </a:r>
          </a:p>
        </p:txBody>
      </p:sp>
    </p:spTree>
    <p:extLst>
      <p:ext uri="{BB962C8B-B14F-4D97-AF65-F5344CB8AC3E}">
        <p14:creationId xmlns:p14="http://schemas.microsoft.com/office/powerpoint/2010/main" val="416446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8A72D30-C72A-0A53-4329-7317D5443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2697" y="0"/>
            <a:ext cx="12377394" cy="1008668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rgbClr val="00B0F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Related Federal and State Efforts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BB678C-56CE-6557-6174-48DE4D3259F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82705">
            <a:off x="9920181" y="3610355"/>
            <a:ext cx="1885816" cy="2439236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4CF7F1D-26FE-A400-97F7-BE05B59FAB9C}"/>
              </a:ext>
            </a:extLst>
          </p:cNvPr>
          <p:cNvSpPr txBox="1">
            <a:spLocks/>
          </p:cNvSpPr>
          <p:nvPr/>
        </p:nvSpPr>
        <p:spPr>
          <a:xfrm>
            <a:off x="1240148" y="3727152"/>
            <a:ext cx="8607236" cy="329184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Clr>
                <a:srgbClr val="00B0F0"/>
              </a:buClr>
              <a:buNone/>
            </a:pPr>
            <a:r>
              <a:rPr lang="en-US" b="1" u="sng" dirty="0">
                <a:solidFill>
                  <a:srgbClr val="FF6600"/>
                </a:solidFill>
              </a:rPr>
              <a:t>FDOT Long-term Resiliency Commitment</a:t>
            </a:r>
          </a:p>
          <a:p>
            <a:pPr lvl="1">
              <a:lnSpc>
                <a:spcPct val="100000"/>
              </a:lnSpc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</a:rPr>
              <a:t>Created Office of Resiliency</a:t>
            </a:r>
          </a:p>
          <a:p>
            <a:pPr lvl="1">
              <a:lnSpc>
                <a:spcPct val="100000"/>
              </a:lnSpc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</a:rPr>
              <a:t>Statewide Resiliency Coordinator – Jennifer Carver</a:t>
            </a:r>
          </a:p>
          <a:p>
            <a:pPr lvl="1">
              <a:lnSpc>
                <a:spcPct val="100000"/>
              </a:lnSpc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</a:rPr>
              <a:t>Enacted Policy – April 27, 2020 </a:t>
            </a:r>
            <a:r>
              <a:rPr lang="en-US" sz="1400" i="1" dirty="0">
                <a:solidFill>
                  <a:srgbClr val="002060"/>
                </a:solidFill>
              </a:rPr>
              <a:t>(Topic No:. 000-525-053)</a:t>
            </a:r>
          </a:p>
          <a:p>
            <a:pPr lvl="1">
              <a:lnSpc>
                <a:spcPct val="100000"/>
              </a:lnSpc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</a:rPr>
              <a:t>Prepared Resiliency Action Plan (RAP) 2023</a:t>
            </a:r>
          </a:p>
          <a:p>
            <a:pPr lvl="1">
              <a:lnSpc>
                <a:spcPct val="100000"/>
              </a:lnSpc>
              <a:buClr>
                <a:srgbClr val="00B0F0"/>
              </a:buClr>
            </a:pPr>
            <a:endParaRPr lang="en-US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25129AC3-AC81-2DE5-F225-33815651EB58}"/>
              </a:ext>
            </a:extLst>
          </p:cNvPr>
          <p:cNvSpPr txBox="1">
            <a:spLocks/>
          </p:cNvSpPr>
          <p:nvPr/>
        </p:nvSpPr>
        <p:spPr>
          <a:xfrm>
            <a:off x="1169810" y="1082537"/>
            <a:ext cx="9693279" cy="329184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Clr>
                <a:srgbClr val="00B0F0"/>
              </a:buClr>
              <a:buNone/>
            </a:pPr>
            <a:r>
              <a:rPr lang="en-US" b="1" u="sng" dirty="0">
                <a:solidFill>
                  <a:srgbClr val="FF6600"/>
                </a:solidFill>
              </a:rPr>
              <a:t>Federal Resiliency Efforts</a:t>
            </a:r>
          </a:p>
          <a:p>
            <a:pPr lvl="1">
              <a:lnSpc>
                <a:spcPct val="100000"/>
              </a:lnSpc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</a:rPr>
              <a:t>Infrastructure Investment and Jobs Act (</a:t>
            </a:r>
            <a:r>
              <a:rPr lang="en-US" dirty="0" err="1">
                <a:solidFill>
                  <a:srgbClr val="002060"/>
                </a:solidFill>
              </a:rPr>
              <a:t>IIJA</a:t>
            </a:r>
            <a:r>
              <a:rPr lang="en-US" dirty="0">
                <a:solidFill>
                  <a:srgbClr val="002060"/>
                </a:solidFill>
              </a:rPr>
              <a:t>) </a:t>
            </a:r>
            <a:r>
              <a:rPr lang="en-US" sz="1400" i="1" dirty="0">
                <a:solidFill>
                  <a:srgbClr val="002060"/>
                </a:solidFill>
              </a:rPr>
              <a:t>(Public Law 117-58)</a:t>
            </a:r>
          </a:p>
          <a:p>
            <a:pPr lvl="1">
              <a:lnSpc>
                <a:spcPct val="100000"/>
              </a:lnSpc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</a:rPr>
              <a:t>Promoting Resilient Operations for Transformative, Efficient, and Cost-Saving Transportation (PROTECT) Act</a:t>
            </a:r>
          </a:p>
          <a:p>
            <a:pPr lvl="1">
              <a:lnSpc>
                <a:spcPct val="100000"/>
              </a:lnSpc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</a:rPr>
              <a:t>PROTECT Formula $7.3 Billion and Discretionary $1.4 Billion Annual Federal Funding</a:t>
            </a:r>
          </a:p>
        </p:txBody>
      </p:sp>
    </p:spTree>
    <p:extLst>
      <p:ext uri="{BB962C8B-B14F-4D97-AF65-F5344CB8AC3E}">
        <p14:creationId xmlns:p14="http://schemas.microsoft.com/office/powerpoint/2010/main" val="54620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CC58EEF0-0627-DFFF-4C9B-840E539697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2796" y="1059876"/>
            <a:ext cx="9306408" cy="51084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4AEAA79-3A5F-6642-790B-A4FA89422A13}"/>
              </a:ext>
            </a:extLst>
          </p:cNvPr>
          <p:cNvSpPr txBox="1"/>
          <p:nvPr/>
        </p:nvSpPr>
        <p:spPr>
          <a:xfrm>
            <a:off x="9001125" y="3858696"/>
            <a:ext cx="1876425" cy="430887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200" b="1" kern="0" spc="100">
                <a:ln w="19050">
                  <a:noFill/>
                </a:ln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RESILIENCY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277F9E-6AA4-754F-A9B6-E93764110BC6}"/>
              </a:ext>
            </a:extLst>
          </p:cNvPr>
          <p:cNvSpPr txBox="1"/>
          <p:nvPr/>
        </p:nvSpPr>
        <p:spPr>
          <a:xfrm>
            <a:off x="7505700" y="5618277"/>
            <a:ext cx="3352800" cy="430887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2200" b="1" kern="0" spc="100" dirty="0">
                <a:ln w="1905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ROBUST SUPPLY CHAIN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9DF16E-15BD-15F1-AED0-818923B2CF0A}"/>
              </a:ext>
            </a:extLst>
          </p:cNvPr>
          <p:cNvSpPr txBox="1"/>
          <p:nvPr/>
        </p:nvSpPr>
        <p:spPr>
          <a:xfrm>
            <a:off x="8591550" y="1204027"/>
            <a:ext cx="2157654" cy="430887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200" b="1" kern="0" spc="100">
                <a:ln w="19050">
                  <a:noFill/>
                </a:ln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COMMUNITIES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901CBD-A280-DE2E-7974-F19D3EA74A53}"/>
              </a:ext>
            </a:extLst>
          </p:cNvPr>
          <p:cNvSpPr txBox="1"/>
          <p:nvPr/>
        </p:nvSpPr>
        <p:spPr>
          <a:xfrm>
            <a:off x="0" y="2083818"/>
            <a:ext cx="2714624" cy="430887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200" b="1" kern="0" spc="100">
                <a:ln w="19050">
                  <a:noFill/>
                </a:ln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algn="r"/>
            <a:r>
              <a:rPr lang="en-US" dirty="0">
                <a:solidFill>
                  <a:srgbClr val="FF66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SAFETY</a:t>
            </a:r>
          </a:p>
        </p:txBody>
      </p:sp>
      <p:sp>
        <p:nvSpPr>
          <p:cNvPr id="16" name="Title 5">
            <a:extLst>
              <a:ext uri="{FF2B5EF4-FFF2-40B4-BE49-F238E27FC236}">
                <a16:creationId xmlns:a16="http://schemas.microsoft.com/office/drawing/2014/main" id="{ABC52307-5C80-A227-043A-8AF5222BD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2697" y="0"/>
            <a:ext cx="12284697" cy="1047684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4800" b="1" dirty="0">
                <a:solidFill>
                  <a:srgbClr val="00B0F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FDOT COMPASS</a:t>
            </a:r>
          </a:p>
        </p:txBody>
      </p:sp>
    </p:spTree>
    <p:extLst>
      <p:ext uri="{BB962C8B-B14F-4D97-AF65-F5344CB8AC3E}">
        <p14:creationId xmlns:p14="http://schemas.microsoft.com/office/powerpoint/2010/main" val="43166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0524CB-E146-6DA7-D737-A926B20E4690}"/>
              </a:ext>
            </a:extLst>
          </p:cNvPr>
          <p:cNvSpPr txBox="1"/>
          <p:nvPr/>
        </p:nvSpPr>
        <p:spPr>
          <a:xfrm>
            <a:off x="624253" y="1129857"/>
            <a:ext cx="10489223" cy="36772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u="sng" dirty="0">
                <a:solidFill>
                  <a:srgbClr val="FF66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Scope Overview </a:t>
            </a:r>
          </a:p>
          <a:p>
            <a:pPr marL="914400" marR="0" lvl="0" indent="-573088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Kick-off and Meetings with Client and Stakeholder – </a:t>
            </a:r>
            <a:r>
              <a:rPr lang="en-US" sz="2800" i="1" dirty="0">
                <a:solidFill>
                  <a:srgbClr val="FF66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On-going</a:t>
            </a:r>
          </a:p>
          <a:p>
            <a:pPr marL="914400" marR="0" lvl="0" indent="-573088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 – Impacts Assessment – </a:t>
            </a:r>
            <a:r>
              <a:rPr lang="en-US" sz="2800" i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Near Draft Complete</a:t>
            </a:r>
          </a:p>
          <a:p>
            <a:pPr marL="914400" marR="0" lvl="0" indent="-573088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 – Gap An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alysis and Vulnerability Assessment - </a:t>
            </a:r>
            <a:r>
              <a:rPr lang="en-US" sz="2800" i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Underway</a:t>
            </a:r>
          </a:p>
          <a:p>
            <a:pPr marL="914400" marR="0" lvl="0" indent="-573088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</a:t>
            </a:r>
            <a:r>
              <a:rPr lang="en-US" sz="2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Infrastructure Mitigation Plan – </a:t>
            </a:r>
            <a:r>
              <a:rPr lang="en-US" sz="2800" i="1" dirty="0">
                <a:solidFill>
                  <a:srgbClr val="FF66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Initiated</a:t>
            </a:r>
            <a:endParaRPr lang="en-US" sz="2800" i="1" dirty="0">
              <a:solidFill>
                <a:srgbClr val="FF6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914400" marR="0" lvl="0" indent="-573088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</a:t>
            </a:r>
            <a:r>
              <a:rPr lang="en-US" sz="2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Intergovernmental Coordination - </a:t>
            </a:r>
            <a:r>
              <a:rPr lang="en-US" sz="2800" i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Underway</a:t>
            </a:r>
          </a:p>
          <a:p>
            <a:pPr marL="914400" marR="0" lvl="0" indent="-573088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5</a:t>
            </a:r>
            <a:r>
              <a:rPr lang="en-US" sz="2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 Implementation – </a:t>
            </a:r>
            <a:r>
              <a:rPr lang="en-US" sz="2800" i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Underway</a:t>
            </a: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2A4D1E30-24FF-9772-A1C8-1B5272739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2697" y="-28280"/>
            <a:ext cx="12377394" cy="1008668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4000" b="1" dirty="0">
                <a:solidFill>
                  <a:srgbClr val="00B0F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Project Overview</a:t>
            </a:r>
          </a:p>
        </p:txBody>
      </p:sp>
    </p:spTree>
    <p:extLst>
      <p:ext uri="{BB962C8B-B14F-4D97-AF65-F5344CB8AC3E}">
        <p14:creationId xmlns:p14="http://schemas.microsoft.com/office/powerpoint/2010/main" val="39056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E4481C9E-A9D4-DE94-876C-79E842D61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5753" y="-18472"/>
            <a:ext cx="12284697" cy="100012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4000" b="1" dirty="0">
                <a:solidFill>
                  <a:srgbClr val="00B0F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Project Overview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EC1145-25BB-129C-7814-2BE7EF52FB7D}"/>
              </a:ext>
            </a:extLst>
          </p:cNvPr>
          <p:cNvSpPr txBox="1"/>
          <p:nvPr/>
        </p:nvSpPr>
        <p:spPr>
          <a:xfrm>
            <a:off x="452305" y="1113727"/>
            <a:ext cx="8023477" cy="11296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u="sng" dirty="0">
                <a:solidFill>
                  <a:srgbClr val="FF66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Schedule Review</a:t>
            </a:r>
          </a:p>
          <a:p>
            <a:pPr marL="800100" marR="0" lvl="1" indent="-3429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Completed, On-going, and Upcoming Tasks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21C286-6097-2777-2E12-3B8AA8890762}"/>
              </a:ext>
            </a:extLst>
          </p:cNvPr>
          <p:cNvGrpSpPr/>
          <p:nvPr/>
        </p:nvGrpSpPr>
        <p:grpSpPr>
          <a:xfrm>
            <a:off x="224051" y="2709789"/>
            <a:ext cx="11725087" cy="1904817"/>
            <a:chOff x="1245754" y="3653339"/>
            <a:chExt cx="10125075" cy="1600200"/>
          </a:xfrm>
        </p:grpSpPr>
        <p:graphicFrame>
          <p:nvGraphicFramePr>
            <p:cNvPr id="22" name="Object 21">
              <a:extLst>
                <a:ext uri="{FF2B5EF4-FFF2-40B4-BE49-F238E27FC236}">
                  <a16:creationId xmlns:a16="http://schemas.microsoft.com/office/drawing/2014/main" id="{9FA88322-8398-4461-0461-628EEE11186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64679742"/>
                </p:ext>
              </p:extLst>
            </p:nvPr>
          </p:nvGraphicFramePr>
          <p:xfrm>
            <a:off x="1245754" y="3653339"/>
            <a:ext cx="10125075" cy="1600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Worksheet" r:id="rId2" imgW="10125126" imgH="1600200" progId="Excel.Sheet.12">
                    <p:embed/>
                  </p:oleObj>
                </mc:Choice>
                <mc:Fallback>
                  <p:oleObj name="Worksheet" r:id="rId2" imgW="10125126" imgH="1600200" progId="Excel.Sheet.1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1245754" y="3653339"/>
                          <a:ext cx="10125075" cy="1600200"/>
                        </a:xfrm>
                        <a:prstGeom prst="rect">
                          <a:avLst/>
                        </a:prstGeom>
                        <a:solidFill>
                          <a:srgbClr val="FFFFFF">
                            <a:alpha val="69804"/>
                          </a:srgbClr>
                        </a:solidFill>
                        <a:ln w="1905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23ADBCC-2C7D-709D-D511-FAD67D61D455}"/>
                </a:ext>
              </a:extLst>
            </p:cNvPr>
            <p:cNvCxnSpPr>
              <a:cxnSpLocks/>
            </p:cNvCxnSpPr>
            <p:nvPr/>
          </p:nvCxnSpPr>
          <p:spPr>
            <a:xfrm>
              <a:off x="8442036" y="3914661"/>
              <a:ext cx="0" cy="133887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0222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6EF6698-49C1-6F57-93D3-7094984B74B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 algn="ctr"/>
            <a:r>
              <a:rPr lang="en-US" sz="4000" b="1" dirty="0">
                <a:solidFill>
                  <a:srgbClr val="00B0F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Port Terminal Existing Conditions</a:t>
            </a:r>
          </a:p>
        </p:txBody>
      </p:sp>
      <p:pic>
        <p:nvPicPr>
          <p:cNvPr id="3" name="Picture 2" descr="A map of a city&#10;&#10;Description automatically generated">
            <a:extLst>
              <a:ext uri="{FF2B5EF4-FFF2-40B4-BE49-F238E27FC236}">
                <a16:creationId xmlns:a16="http://schemas.microsoft.com/office/drawing/2014/main" id="{39AC6764-B615-5459-DA38-3ABC06F3ED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765" y="1010169"/>
            <a:ext cx="6734210" cy="5203708"/>
          </a:xfrm>
          <a:prstGeom prst="rect">
            <a:avLst/>
          </a:prstGeom>
        </p:spPr>
      </p:pic>
      <p:pic>
        <p:nvPicPr>
          <p:cNvPr id="8" name="Picture 7" descr="A list of building materials&#10;&#10;Description automatically generated">
            <a:extLst>
              <a:ext uri="{FF2B5EF4-FFF2-40B4-BE49-F238E27FC236}">
                <a16:creationId xmlns:a16="http://schemas.microsoft.com/office/drawing/2014/main" id="{AD2CDC9F-F78C-F9D0-BF9F-94637795F2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1235" y="1043262"/>
            <a:ext cx="1658110" cy="5137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2962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creen Recording 3">
            <a:hlinkClick r:id="" action="ppaction://media"/>
            <a:extLst>
              <a:ext uri="{FF2B5EF4-FFF2-40B4-BE49-F238E27FC236}">
                <a16:creationId xmlns:a16="http://schemas.microsoft.com/office/drawing/2014/main" id="{055E9465-B7A7-53C9-8AFF-E07E99EF79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2468" y="0"/>
            <a:ext cx="10979532" cy="621971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2A32413-DCFF-EBAF-B107-08698552B597}"/>
              </a:ext>
            </a:extLst>
          </p:cNvPr>
          <p:cNvSpPr/>
          <p:nvPr/>
        </p:nvSpPr>
        <p:spPr>
          <a:xfrm>
            <a:off x="0" y="0"/>
            <a:ext cx="2413000" cy="6219719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47F7638C-96DF-2F2C-E36A-562AE490E1D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950" y="2421090"/>
            <a:ext cx="1911100" cy="30358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BE7CCB-A08D-FE50-4922-394E7254B099}"/>
              </a:ext>
            </a:extLst>
          </p:cNvPr>
          <p:cNvSpPr txBox="1"/>
          <p:nvPr/>
        </p:nvSpPr>
        <p:spPr>
          <a:xfrm>
            <a:off x="-158750" y="137521"/>
            <a:ext cx="27305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B0F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Initial Impacts Assessment</a:t>
            </a:r>
            <a:endParaRPr lang="en-US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A5B822-A103-F682-0A3A-D605034C2989}"/>
              </a:ext>
            </a:extLst>
          </p:cNvPr>
          <p:cNvSpPr txBox="1"/>
          <p:nvPr/>
        </p:nvSpPr>
        <p:spPr>
          <a:xfrm>
            <a:off x="-158750" y="1855224"/>
            <a:ext cx="27305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Sea Level Rise</a:t>
            </a:r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46A69F7-54EB-58EC-FAE5-B352455C8B82}"/>
              </a:ext>
            </a:extLst>
          </p:cNvPr>
          <p:cNvCxnSpPr/>
          <p:nvPr/>
        </p:nvCxnSpPr>
        <p:spPr>
          <a:xfrm>
            <a:off x="0" y="1781202"/>
            <a:ext cx="2413000" cy="0"/>
          </a:xfrm>
          <a:prstGeom prst="line">
            <a:avLst/>
          </a:prstGeom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D65B16CC-8A43-C491-E40A-C3796C49C604}"/>
              </a:ext>
            </a:extLst>
          </p:cNvPr>
          <p:cNvSpPr/>
          <p:nvPr/>
        </p:nvSpPr>
        <p:spPr>
          <a:xfrm>
            <a:off x="22154" y="5627802"/>
            <a:ext cx="1193189" cy="12553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5" descr="Port of Fernandina | Ocean, Highway &amp; Port Authority">
            <a:extLst>
              <a:ext uri="{FF2B5EF4-FFF2-40B4-BE49-F238E27FC236}">
                <a16:creationId xmlns:a16="http://schemas.microsoft.com/office/drawing/2014/main" id="{1FD3EE34-C5B2-7D92-2F5C-0393843BD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03" y="5741785"/>
            <a:ext cx="958036" cy="94824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8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206"/>
    </mc:Choice>
    <mc:Fallback xmlns="">
      <p:transition spd="slow" advTm="56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A7C04D-C149-3350-C725-0BA6A45D50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319" y="0"/>
            <a:ext cx="11155680" cy="621434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060A552-EC04-A31E-5F08-019D70C1E413}"/>
              </a:ext>
            </a:extLst>
          </p:cNvPr>
          <p:cNvSpPr/>
          <p:nvPr/>
        </p:nvSpPr>
        <p:spPr>
          <a:xfrm>
            <a:off x="0" y="0"/>
            <a:ext cx="2413000" cy="6219719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B7C4393-B870-2BD3-5A93-9EE51FC4EA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844701"/>
            <a:ext cx="2413000" cy="43696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E18B37-5A8D-0B53-B269-B57C252338DB}"/>
              </a:ext>
            </a:extLst>
          </p:cNvPr>
          <p:cNvSpPr txBox="1"/>
          <p:nvPr/>
        </p:nvSpPr>
        <p:spPr>
          <a:xfrm>
            <a:off x="-158750" y="137521"/>
            <a:ext cx="27305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B0F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Initial Impacts Assessment</a:t>
            </a:r>
            <a:endParaRPr lang="en-US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AA67DA-BBC7-040E-3B88-540FB3FC48EC}"/>
              </a:ext>
            </a:extLst>
          </p:cNvPr>
          <p:cNvSpPr txBox="1"/>
          <p:nvPr/>
        </p:nvSpPr>
        <p:spPr>
          <a:xfrm>
            <a:off x="-158750" y="1988219"/>
            <a:ext cx="27305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NOAA</a:t>
            </a:r>
            <a:b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Sea Level Rise</a:t>
            </a:r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30D6B9C-3259-11CC-2C8F-8C47A2BA23B8}"/>
              </a:ext>
            </a:extLst>
          </p:cNvPr>
          <p:cNvCxnSpPr/>
          <p:nvPr/>
        </p:nvCxnSpPr>
        <p:spPr>
          <a:xfrm>
            <a:off x="0" y="1844702"/>
            <a:ext cx="2413000" cy="0"/>
          </a:xfrm>
          <a:prstGeom prst="line">
            <a:avLst/>
          </a:prstGeom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96901D78-2337-BE96-1907-A02CB131496B}"/>
              </a:ext>
            </a:extLst>
          </p:cNvPr>
          <p:cNvSpPr/>
          <p:nvPr/>
        </p:nvSpPr>
        <p:spPr>
          <a:xfrm>
            <a:off x="22154" y="5627802"/>
            <a:ext cx="1193189" cy="12553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5" descr="Port of Fernandina | Ocean, Highway &amp; Port Authority">
            <a:extLst>
              <a:ext uri="{FF2B5EF4-FFF2-40B4-BE49-F238E27FC236}">
                <a16:creationId xmlns:a16="http://schemas.microsoft.com/office/drawing/2014/main" id="{19435A50-0766-5D39-6107-1D1EB6AD7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03" y="5741785"/>
            <a:ext cx="958036" cy="94824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6785C1-61EC-69FE-394A-6673AB3F668F}"/>
              </a:ext>
            </a:extLst>
          </p:cNvPr>
          <p:cNvSpPr txBox="1"/>
          <p:nvPr/>
        </p:nvSpPr>
        <p:spPr>
          <a:xfrm>
            <a:off x="475247" y="2956738"/>
            <a:ext cx="1378591" cy="369332"/>
          </a:xfrm>
          <a:prstGeom prst="rect">
            <a:avLst/>
          </a:prstGeom>
          <a:solidFill>
            <a:srgbClr val="00B0F0"/>
          </a:solidFill>
          <a:ln w="19050">
            <a:solidFill>
              <a:srgbClr val="20438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0 ft</a:t>
            </a:r>
          </a:p>
        </p:txBody>
      </p:sp>
    </p:spTree>
    <p:extLst>
      <p:ext uri="{BB962C8B-B14F-4D97-AF65-F5344CB8AC3E}">
        <p14:creationId xmlns:p14="http://schemas.microsoft.com/office/powerpoint/2010/main" val="370844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"/>
    </mc:Choice>
    <mc:Fallback xmlns="">
      <p:transition spd="slow" advTm="15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237CE4-1EF5-A7B3-6B17-C1DA49CD1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320" y="0"/>
            <a:ext cx="11155680" cy="621433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7326ADE-AF7A-1D30-0BFD-54DADCADB7A9}"/>
              </a:ext>
            </a:extLst>
          </p:cNvPr>
          <p:cNvSpPr/>
          <p:nvPr/>
        </p:nvSpPr>
        <p:spPr>
          <a:xfrm>
            <a:off x="0" y="0"/>
            <a:ext cx="2413000" cy="6219719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4B2EB79-0273-48C1-9B6A-2A74070544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844701"/>
            <a:ext cx="2413000" cy="43696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1696986-86D3-8899-017B-1CF3262B8E7A}"/>
              </a:ext>
            </a:extLst>
          </p:cNvPr>
          <p:cNvSpPr txBox="1"/>
          <p:nvPr/>
        </p:nvSpPr>
        <p:spPr>
          <a:xfrm>
            <a:off x="-158750" y="137521"/>
            <a:ext cx="27305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B0F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Initial Impacts Assessment</a:t>
            </a:r>
            <a:endParaRPr lang="en-US" sz="3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C30231-EBBF-0828-9A75-35CE503F87ED}"/>
              </a:ext>
            </a:extLst>
          </p:cNvPr>
          <p:cNvSpPr txBox="1"/>
          <p:nvPr/>
        </p:nvSpPr>
        <p:spPr>
          <a:xfrm>
            <a:off x="-158750" y="1988219"/>
            <a:ext cx="27305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NOAA</a:t>
            </a:r>
            <a:b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Sea Level Rise</a:t>
            </a:r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BE4E690-974C-DBC1-3E36-D8F80FD90CD0}"/>
              </a:ext>
            </a:extLst>
          </p:cNvPr>
          <p:cNvCxnSpPr/>
          <p:nvPr/>
        </p:nvCxnSpPr>
        <p:spPr>
          <a:xfrm>
            <a:off x="0" y="1844702"/>
            <a:ext cx="2413000" cy="0"/>
          </a:xfrm>
          <a:prstGeom prst="line">
            <a:avLst/>
          </a:prstGeom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BA504546-7241-4318-460E-776D2EFA0AC5}"/>
              </a:ext>
            </a:extLst>
          </p:cNvPr>
          <p:cNvSpPr/>
          <p:nvPr/>
        </p:nvSpPr>
        <p:spPr>
          <a:xfrm>
            <a:off x="22154" y="5627802"/>
            <a:ext cx="1193189" cy="12553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5" descr="Port of Fernandina | Ocean, Highway &amp; Port Authority">
            <a:extLst>
              <a:ext uri="{FF2B5EF4-FFF2-40B4-BE49-F238E27FC236}">
                <a16:creationId xmlns:a16="http://schemas.microsoft.com/office/drawing/2014/main" id="{CEF2BBD8-0191-BE3B-ED37-ED5D7ED1D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03" y="5741785"/>
            <a:ext cx="958036" cy="94824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4B49FB5-B35C-DD46-2846-0E06C47BB191}"/>
              </a:ext>
            </a:extLst>
          </p:cNvPr>
          <p:cNvSpPr txBox="1"/>
          <p:nvPr/>
        </p:nvSpPr>
        <p:spPr>
          <a:xfrm>
            <a:off x="475247" y="2956738"/>
            <a:ext cx="1378591" cy="369332"/>
          </a:xfrm>
          <a:prstGeom prst="rect">
            <a:avLst/>
          </a:prstGeom>
          <a:solidFill>
            <a:srgbClr val="00B0F0"/>
          </a:solidFill>
          <a:ln w="19050">
            <a:solidFill>
              <a:srgbClr val="20438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1 ft</a:t>
            </a:r>
          </a:p>
        </p:txBody>
      </p:sp>
    </p:spTree>
    <p:extLst>
      <p:ext uri="{BB962C8B-B14F-4D97-AF65-F5344CB8AC3E}">
        <p14:creationId xmlns:p14="http://schemas.microsoft.com/office/powerpoint/2010/main" val="279396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"/>
    </mc:Choice>
    <mc:Fallback xmlns="">
      <p:transition spd="slow" advTm="15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ay, orange&#10;&#10;Description automatically generated">
            <a:extLst>
              <a:ext uri="{FF2B5EF4-FFF2-40B4-BE49-F238E27FC236}">
                <a16:creationId xmlns:a16="http://schemas.microsoft.com/office/drawing/2014/main" id="{F656B78E-3405-4761-CB66-F2558194F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320" y="0"/>
            <a:ext cx="11155680" cy="621433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8FE59A0-7E3A-1BE9-3561-77AFD18A9F18}"/>
              </a:ext>
            </a:extLst>
          </p:cNvPr>
          <p:cNvSpPr/>
          <p:nvPr/>
        </p:nvSpPr>
        <p:spPr>
          <a:xfrm>
            <a:off x="0" y="0"/>
            <a:ext cx="2413000" cy="6219719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D91115-E76F-6415-1595-108096BAF255}"/>
              </a:ext>
            </a:extLst>
          </p:cNvPr>
          <p:cNvSpPr/>
          <p:nvPr/>
        </p:nvSpPr>
        <p:spPr>
          <a:xfrm>
            <a:off x="0" y="0"/>
            <a:ext cx="2413000" cy="6219719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CED3360-FD06-4B39-BB67-7999D96DAD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844701"/>
            <a:ext cx="2413000" cy="43696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C8BE2C-7FF7-0368-29E4-3995CF1D954F}"/>
              </a:ext>
            </a:extLst>
          </p:cNvPr>
          <p:cNvSpPr txBox="1"/>
          <p:nvPr/>
        </p:nvSpPr>
        <p:spPr>
          <a:xfrm>
            <a:off x="-158750" y="137521"/>
            <a:ext cx="27305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B0F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Initial Impacts Assessment</a:t>
            </a:r>
            <a:endParaRPr lang="en-US" sz="32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06109E5-D3AB-5E2B-04B2-940ECD603F63}"/>
              </a:ext>
            </a:extLst>
          </p:cNvPr>
          <p:cNvCxnSpPr/>
          <p:nvPr/>
        </p:nvCxnSpPr>
        <p:spPr>
          <a:xfrm>
            <a:off x="0" y="1844702"/>
            <a:ext cx="2413000" cy="0"/>
          </a:xfrm>
          <a:prstGeom prst="line">
            <a:avLst/>
          </a:prstGeom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AF5C42B-223F-EC6D-ACE4-E0FFFEF70E1D}"/>
              </a:ext>
            </a:extLst>
          </p:cNvPr>
          <p:cNvSpPr txBox="1"/>
          <p:nvPr/>
        </p:nvSpPr>
        <p:spPr>
          <a:xfrm>
            <a:off x="-158750" y="137521"/>
            <a:ext cx="27305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B0F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Initial Impacts Assessment</a:t>
            </a:r>
            <a:endParaRPr lang="en-US" sz="3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E9A37B-8482-A6DE-851B-F40E62DD8A44}"/>
              </a:ext>
            </a:extLst>
          </p:cNvPr>
          <p:cNvSpPr txBox="1"/>
          <p:nvPr/>
        </p:nvSpPr>
        <p:spPr>
          <a:xfrm>
            <a:off x="-158750" y="1988219"/>
            <a:ext cx="27305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NOAA</a:t>
            </a:r>
            <a:b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Sea Level Rise</a:t>
            </a:r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8239C59-BDF1-5BD4-C556-E3F79D91F1F9}"/>
              </a:ext>
            </a:extLst>
          </p:cNvPr>
          <p:cNvCxnSpPr/>
          <p:nvPr/>
        </p:nvCxnSpPr>
        <p:spPr>
          <a:xfrm>
            <a:off x="0" y="1844702"/>
            <a:ext cx="2413000" cy="0"/>
          </a:xfrm>
          <a:prstGeom prst="line">
            <a:avLst/>
          </a:prstGeom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6088BE9A-6DAA-5ED0-C470-993428DBA1EC}"/>
              </a:ext>
            </a:extLst>
          </p:cNvPr>
          <p:cNvSpPr/>
          <p:nvPr/>
        </p:nvSpPr>
        <p:spPr>
          <a:xfrm>
            <a:off x="22154" y="5627802"/>
            <a:ext cx="1193189" cy="12553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5" descr="Port of Fernandina | Ocean, Highway &amp; Port Authority">
            <a:extLst>
              <a:ext uri="{FF2B5EF4-FFF2-40B4-BE49-F238E27FC236}">
                <a16:creationId xmlns:a16="http://schemas.microsoft.com/office/drawing/2014/main" id="{589D1648-6382-0B2D-1CB1-E5FC4FEC1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03" y="5741785"/>
            <a:ext cx="958036" cy="94824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97E1F5B-4634-121E-7550-6E2721BF4908}"/>
              </a:ext>
            </a:extLst>
          </p:cNvPr>
          <p:cNvSpPr txBox="1"/>
          <p:nvPr/>
        </p:nvSpPr>
        <p:spPr>
          <a:xfrm>
            <a:off x="475247" y="2956738"/>
            <a:ext cx="1378591" cy="369332"/>
          </a:xfrm>
          <a:prstGeom prst="rect">
            <a:avLst/>
          </a:prstGeom>
          <a:solidFill>
            <a:srgbClr val="00B0F0"/>
          </a:solidFill>
          <a:ln w="19050">
            <a:solidFill>
              <a:srgbClr val="20438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2 ft</a:t>
            </a:r>
          </a:p>
        </p:txBody>
      </p:sp>
    </p:spTree>
    <p:extLst>
      <p:ext uri="{BB962C8B-B14F-4D97-AF65-F5344CB8AC3E}">
        <p14:creationId xmlns:p14="http://schemas.microsoft.com/office/powerpoint/2010/main" val="309261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"/>
    </mc:Choice>
    <mc:Fallback xmlns="">
      <p:transition spd="slow" advTm="15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ED0ADE3-D27A-9993-E5AC-885C93E9637D}"/>
              </a:ext>
            </a:extLst>
          </p:cNvPr>
          <p:cNvSpPr txBox="1"/>
          <p:nvPr/>
        </p:nvSpPr>
        <p:spPr>
          <a:xfrm>
            <a:off x="2856670" y="1145821"/>
            <a:ext cx="7468430" cy="4993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Welcome and Introduction</a:t>
            </a:r>
          </a:p>
          <a:p>
            <a:pPr marL="800100" lvl="1" indent="-342900">
              <a:lnSpc>
                <a:spcPct val="125000"/>
              </a:lnSpc>
              <a:buFont typeface="+mj-lt"/>
              <a:buAutoNum type="alphaLcPeriod"/>
            </a:pP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 Overview, Project Manager, and Project Consultant</a:t>
            </a:r>
          </a:p>
          <a:p>
            <a:pPr marL="342900" marR="0" lvl="0" indent="-3429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is Resilience</a:t>
            </a:r>
          </a:p>
          <a:p>
            <a:pPr marL="800100" lvl="1" indent="-342900">
              <a:lnSpc>
                <a:spcPct val="125000"/>
              </a:lnSpc>
              <a:buFont typeface="+mj-lt"/>
              <a:buAutoNum type="alphaLcPeriod"/>
            </a:pPr>
            <a:r>
              <a:rPr lang="en-US" sz="1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Resilience Is 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1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Not </a:t>
            </a:r>
          </a:p>
          <a:p>
            <a:pPr marL="800100" lvl="1" indent="-342900">
              <a:lnSpc>
                <a:spcPct val="125000"/>
              </a:lnSpc>
              <a:buFont typeface="+mj-lt"/>
              <a:buAutoNum type="alphaLcPeriod"/>
            </a:pP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Related Federal and State Efforts</a:t>
            </a:r>
          </a:p>
          <a:p>
            <a:pPr marL="800100" lvl="1" indent="-342900">
              <a:lnSpc>
                <a:spcPct val="125000"/>
              </a:lnSpc>
              <a:buFont typeface="+mj-lt"/>
              <a:buAutoNum type="alphaLcPeriod"/>
            </a:pP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are Shocks and Stresses</a:t>
            </a:r>
          </a:p>
          <a:p>
            <a:pPr marL="342900" marR="0" lvl="0" indent="-3429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Project Overview</a:t>
            </a:r>
            <a:endParaRPr lang="en-US" sz="1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marR="0" lvl="1" indent="-28575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Scope Overview</a:t>
            </a:r>
            <a:endParaRPr lang="en-US" sz="1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marR="0" lvl="1" indent="-28575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Schedule Review Completed, Ongoing, and Upcoming Tasks</a:t>
            </a:r>
            <a:endParaRPr lang="en-US" sz="1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Port Terminal Existing Conditions</a:t>
            </a:r>
            <a:endParaRPr lang="en-US" sz="1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Initial Impacts Assessment</a:t>
            </a:r>
          </a:p>
          <a:p>
            <a:pPr marL="342900" marR="0" lvl="0" indent="-3429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On-going Gap Analysis and Vulnerability Assessment</a:t>
            </a:r>
            <a:endParaRPr lang="en-US" sz="1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25000"/>
              </a:lnSpc>
              <a:buFont typeface="+mj-lt"/>
              <a:buAutoNum type="arabicPeriod"/>
            </a:pPr>
            <a:r>
              <a:rPr lang="en-US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On-Going Coordination</a:t>
            </a:r>
          </a:p>
          <a:p>
            <a:pPr marL="742950" marR="0" lvl="1" indent="-28575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State and City Plans Coordination</a:t>
            </a:r>
            <a:endParaRPr lang="en-US" sz="1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marR="0" lvl="1" indent="-28575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Other Stakeholders and Potential Partners</a:t>
            </a:r>
            <a:endParaRPr lang="en-US" sz="1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marR="0" lvl="1" indent="-28575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Next Steps – Meetings with Federal, State, and Local Agencies</a:t>
            </a: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C5D72F71-22DD-E690-4243-63ECB855C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2697" y="0"/>
            <a:ext cx="12284697" cy="1047684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4800" b="1" dirty="0">
                <a:solidFill>
                  <a:srgbClr val="00B0F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Meeting Agenda</a:t>
            </a:r>
          </a:p>
        </p:txBody>
      </p:sp>
    </p:spTree>
    <p:extLst>
      <p:ext uri="{BB962C8B-B14F-4D97-AF65-F5344CB8AC3E}">
        <p14:creationId xmlns:p14="http://schemas.microsoft.com/office/powerpoint/2010/main" val="5517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ay, orange&#10;&#10;Description automatically generated">
            <a:extLst>
              <a:ext uri="{FF2B5EF4-FFF2-40B4-BE49-F238E27FC236}">
                <a16:creationId xmlns:a16="http://schemas.microsoft.com/office/drawing/2014/main" id="{889E28D5-3113-BD61-D53A-E5435E083D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319" y="0"/>
            <a:ext cx="11155680" cy="621433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99EF01D-B33E-77C4-992D-B7081A4507AF}"/>
              </a:ext>
            </a:extLst>
          </p:cNvPr>
          <p:cNvSpPr/>
          <p:nvPr/>
        </p:nvSpPr>
        <p:spPr>
          <a:xfrm>
            <a:off x="0" y="0"/>
            <a:ext cx="2413000" cy="6219719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3D852A-EF04-C4C5-DCE1-D752C0D9DAA5}"/>
              </a:ext>
            </a:extLst>
          </p:cNvPr>
          <p:cNvSpPr/>
          <p:nvPr/>
        </p:nvSpPr>
        <p:spPr>
          <a:xfrm>
            <a:off x="0" y="0"/>
            <a:ext cx="2413000" cy="6219719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28487B8-F714-CE87-3085-CB44E528C5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844701"/>
            <a:ext cx="2413000" cy="43696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B1E72D-CDFA-5F5C-5FC6-04AC789BCFE6}"/>
              </a:ext>
            </a:extLst>
          </p:cNvPr>
          <p:cNvSpPr txBox="1"/>
          <p:nvPr/>
        </p:nvSpPr>
        <p:spPr>
          <a:xfrm>
            <a:off x="-158750" y="137521"/>
            <a:ext cx="27305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B0F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Initial Impacts Assessment</a:t>
            </a:r>
            <a:endParaRPr lang="en-US" sz="32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AFAFE9D-A42D-6E6A-C29A-16ACA6BD35F0}"/>
              </a:ext>
            </a:extLst>
          </p:cNvPr>
          <p:cNvCxnSpPr/>
          <p:nvPr/>
        </p:nvCxnSpPr>
        <p:spPr>
          <a:xfrm>
            <a:off x="0" y="1844702"/>
            <a:ext cx="2413000" cy="0"/>
          </a:xfrm>
          <a:prstGeom prst="line">
            <a:avLst/>
          </a:prstGeom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B3B521D-CADD-9A08-075F-50CE8189820C}"/>
              </a:ext>
            </a:extLst>
          </p:cNvPr>
          <p:cNvSpPr txBox="1"/>
          <p:nvPr/>
        </p:nvSpPr>
        <p:spPr>
          <a:xfrm>
            <a:off x="-158750" y="137521"/>
            <a:ext cx="27305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B0F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Initial Impacts Assessment</a:t>
            </a:r>
            <a:endParaRPr lang="en-US" sz="3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31C2BA-69C2-80F4-56BF-FD9C521E08E6}"/>
              </a:ext>
            </a:extLst>
          </p:cNvPr>
          <p:cNvSpPr txBox="1"/>
          <p:nvPr/>
        </p:nvSpPr>
        <p:spPr>
          <a:xfrm>
            <a:off x="-158750" y="1988219"/>
            <a:ext cx="27305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NOAA</a:t>
            </a:r>
            <a:b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Sea Level Rise</a:t>
            </a:r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053764E-E263-3469-EAF6-4943FF44AB0F}"/>
              </a:ext>
            </a:extLst>
          </p:cNvPr>
          <p:cNvCxnSpPr/>
          <p:nvPr/>
        </p:nvCxnSpPr>
        <p:spPr>
          <a:xfrm>
            <a:off x="0" y="1844702"/>
            <a:ext cx="2413000" cy="0"/>
          </a:xfrm>
          <a:prstGeom prst="line">
            <a:avLst/>
          </a:prstGeom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1397D730-3AD0-137A-6101-0EAB513D6ED1}"/>
              </a:ext>
            </a:extLst>
          </p:cNvPr>
          <p:cNvSpPr/>
          <p:nvPr/>
        </p:nvSpPr>
        <p:spPr>
          <a:xfrm>
            <a:off x="22154" y="5627802"/>
            <a:ext cx="1193189" cy="12553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5" descr="Port of Fernandina | Ocean, Highway &amp; Port Authority">
            <a:extLst>
              <a:ext uri="{FF2B5EF4-FFF2-40B4-BE49-F238E27FC236}">
                <a16:creationId xmlns:a16="http://schemas.microsoft.com/office/drawing/2014/main" id="{0EFC8911-7AD2-80E0-F752-334F530C6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03" y="5741785"/>
            <a:ext cx="958036" cy="94824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9174239-F150-9066-1625-8190CA5961C2}"/>
              </a:ext>
            </a:extLst>
          </p:cNvPr>
          <p:cNvSpPr txBox="1"/>
          <p:nvPr/>
        </p:nvSpPr>
        <p:spPr>
          <a:xfrm>
            <a:off x="475247" y="2956738"/>
            <a:ext cx="1378591" cy="369332"/>
          </a:xfrm>
          <a:prstGeom prst="rect">
            <a:avLst/>
          </a:prstGeom>
          <a:solidFill>
            <a:srgbClr val="00B0F0"/>
          </a:solidFill>
          <a:ln w="19050">
            <a:solidFill>
              <a:srgbClr val="20438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3 ft</a:t>
            </a:r>
          </a:p>
        </p:txBody>
      </p:sp>
    </p:spTree>
    <p:extLst>
      <p:ext uri="{BB962C8B-B14F-4D97-AF65-F5344CB8AC3E}">
        <p14:creationId xmlns:p14="http://schemas.microsoft.com/office/powerpoint/2010/main" val="45091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"/>
    </mc:Choice>
    <mc:Fallback xmlns="">
      <p:transition spd="slow" advTm="15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range, way&#10;&#10;Description automatically generated">
            <a:extLst>
              <a:ext uri="{FF2B5EF4-FFF2-40B4-BE49-F238E27FC236}">
                <a16:creationId xmlns:a16="http://schemas.microsoft.com/office/drawing/2014/main" id="{FD307933-9F6F-16C5-6302-FF56E91A4C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319" y="0"/>
            <a:ext cx="11155680" cy="621433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E5224B7-60B3-BBEE-F176-281E314189AF}"/>
              </a:ext>
            </a:extLst>
          </p:cNvPr>
          <p:cNvSpPr/>
          <p:nvPr/>
        </p:nvSpPr>
        <p:spPr>
          <a:xfrm>
            <a:off x="0" y="0"/>
            <a:ext cx="2413000" cy="6219719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847EFC-A10B-CAF3-701A-AA6B1D268561}"/>
              </a:ext>
            </a:extLst>
          </p:cNvPr>
          <p:cNvSpPr/>
          <p:nvPr/>
        </p:nvSpPr>
        <p:spPr>
          <a:xfrm>
            <a:off x="0" y="0"/>
            <a:ext cx="2413000" cy="6219719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891C72D-0716-AF6C-6773-AE740D90F3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844701"/>
            <a:ext cx="2413000" cy="43696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843430-E587-8E1F-B43E-524184CE060D}"/>
              </a:ext>
            </a:extLst>
          </p:cNvPr>
          <p:cNvSpPr txBox="1"/>
          <p:nvPr/>
        </p:nvSpPr>
        <p:spPr>
          <a:xfrm>
            <a:off x="-158750" y="137521"/>
            <a:ext cx="27305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B0F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Initial Impacts Assessment</a:t>
            </a:r>
            <a:endParaRPr lang="en-US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59ED3F-7EB6-BCA5-CAB8-D79317278CAF}"/>
              </a:ext>
            </a:extLst>
          </p:cNvPr>
          <p:cNvSpPr txBox="1"/>
          <p:nvPr/>
        </p:nvSpPr>
        <p:spPr>
          <a:xfrm>
            <a:off x="-158750" y="137521"/>
            <a:ext cx="27305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B0F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Initial Impacts Assessment</a:t>
            </a:r>
            <a:endParaRPr lang="en-US" sz="3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73704E-09F1-E20D-A0D4-803600575765}"/>
              </a:ext>
            </a:extLst>
          </p:cNvPr>
          <p:cNvSpPr txBox="1"/>
          <p:nvPr/>
        </p:nvSpPr>
        <p:spPr>
          <a:xfrm>
            <a:off x="-158750" y="1988219"/>
            <a:ext cx="27305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NOAA</a:t>
            </a:r>
            <a:b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Sea Level Rise</a:t>
            </a:r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BB6D6BD-A081-1D3A-EF11-EA9584CF5DAA}"/>
              </a:ext>
            </a:extLst>
          </p:cNvPr>
          <p:cNvCxnSpPr/>
          <p:nvPr/>
        </p:nvCxnSpPr>
        <p:spPr>
          <a:xfrm>
            <a:off x="0" y="1844702"/>
            <a:ext cx="2413000" cy="0"/>
          </a:xfrm>
          <a:prstGeom prst="line">
            <a:avLst/>
          </a:prstGeom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5467486C-1574-1D52-F360-F6306B3477E2}"/>
              </a:ext>
            </a:extLst>
          </p:cNvPr>
          <p:cNvSpPr/>
          <p:nvPr/>
        </p:nvSpPr>
        <p:spPr>
          <a:xfrm>
            <a:off x="22154" y="5627802"/>
            <a:ext cx="1193189" cy="12553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5" descr="Port of Fernandina | Ocean, Highway &amp; Port Authority">
            <a:extLst>
              <a:ext uri="{FF2B5EF4-FFF2-40B4-BE49-F238E27FC236}">
                <a16:creationId xmlns:a16="http://schemas.microsoft.com/office/drawing/2014/main" id="{4A1B8187-3CED-ABF6-DB94-388B6330C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03" y="5741785"/>
            <a:ext cx="958036" cy="94824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4C5A0CA-3195-BB88-69CF-2A9FE310F966}"/>
              </a:ext>
            </a:extLst>
          </p:cNvPr>
          <p:cNvSpPr txBox="1"/>
          <p:nvPr/>
        </p:nvSpPr>
        <p:spPr>
          <a:xfrm>
            <a:off x="475247" y="2956738"/>
            <a:ext cx="1378591" cy="369332"/>
          </a:xfrm>
          <a:prstGeom prst="rect">
            <a:avLst/>
          </a:prstGeom>
          <a:solidFill>
            <a:srgbClr val="00B0F0"/>
          </a:solidFill>
          <a:ln w="19050">
            <a:solidFill>
              <a:srgbClr val="20438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4 ft</a:t>
            </a:r>
          </a:p>
        </p:txBody>
      </p:sp>
    </p:spTree>
    <p:extLst>
      <p:ext uri="{BB962C8B-B14F-4D97-AF65-F5344CB8AC3E}">
        <p14:creationId xmlns:p14="http://schemas.microsoft.com/office/powerpoint/2010/main" val="395450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"/>
    </mc:Choice>
    <mc:Fallback xmlns="">
      <p:transition spd="slow" advTm="15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AF2D24E-EB8B-1CA3-1E25-C602ED8DFB25}"/>
              </a:ext>
            </a:extLst>
          </p:cNvPr>
          <p:cNvSpPr/>
          <p:nvPr/>
        </p:nvSpPr>
        <p:spPr>
          <a:xfrm>
            <a:off x="0" y="0"/>
            <a:ext cx="2413000" cy="6219719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orange&#10;&#10;Description automatically generated">
            <a:extLst>
              <a:ext uri="{FF2B5EF4-FFF2-40B4-BE49-F238E27FC236}">
                <a16:creationId xmlns:a16="http://schemas.microsoft.com/office/drawing/2014/main" id="{37866351-22AA-8476-ACF1-8B492409AD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319" y="0"/>
            <a:ext cx="11155680" cy="621433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36E5C30-8CBB-9144-3F20-D3BFDA6D8E23}"/>
              </a:ext>
            </a:extLst>
          </p:cNvPr>
          <p:cNvSpPr/>
          <p:nvPr/>
        </p:nvSpPr>
        <p:spPr>
          <a:xfrm>
            <a:off x="0" y="0"/>
            <a:ext cx="2413000" cy="6219719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A442D6-9107-C116-1FDB-F81FEC091B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844701"/>
            <a:ext cx="2413000" cy="43696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17E5E3-A741-85DA-34A8-E1A56E99B674}"/>
              </a:ext>
            </a:extLst>
          </p:cNvPr>
          <p:cNvSpPr txBox="1"/>
          <p:nvPr/>
        </p:nvSpPr>
        <p:spPr>
          <a:xfrm>
            <a:off x="-158750" y="137521"/>
            <a:ext cx="27305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B0F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Initial Impacts Assessment</a:t>
            </a:r>
            <a:endParaRPr lang="en-US" sz="32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4BC1239-5A3C-AE2E-43F5-05D12F339C49}"/>
              </a:ext>
            </a:extLst>
          </p:cNvPr>
          <p:cNvCxnSpPr/>
          <p:nvPr/>
        </p:nvCxnSpPr>
        <p:spPr>
          <a:xfrm>
            <a:off x="0" y="1844702"/>
            <a:ext cx="2413000" cy="0"/>
          </a:xfrm>
          <a:prstGeom prst="line">
            <a:avLst/>
          </a:prstGeom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AA10207-CD90-462D-BDF5-FB7CADECF8EF}"/>
              </a:ext>
            </a:extLst>
          </p:cNvPr>
          <p:cNvSpPr txBox="1"/>
          <p:nvPr/>
        </p:nvSpPr>
        <p:spPr>
          <a:xfrm>
            <a:off x="-158750" y="137521"/>
            <a:ext cx="27305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B0F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Initial Impacts Assessment</a:t>
            </a:r>
            <a:endParaRPr lang="en-US" sz="3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E32F2B-46AF-8E95-E293-C1F8D8F20AC4}"/>
              </a:ext>
            </a:extLst>
          </p:cNvPr>
          <p:cNvSpPr txBox="1"/>
          <p:nvPr/>
        </p:nvSpPr>
        <p:spPr>
          <a:xfrm>
            <a:off x="-158750" y="1988219"/>
            <a:ext cx="27305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NOAA</a:t>
            </a:r>
            <a:b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Sea Level Rise</a:t>
            </a:r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BD280BF-CFB3-730A-90D4-6803AFD567AA}"/>
              </a:ext>
            </a:extLst>
          </p:cNvPr>
          <p:cNvCxnSpPr/>
          <p:nvPr/>
        </p:nvCxnSpPr>
        <p:spPr>
          <a:xfrm>
            <a:off x="0" y="1844702"/>
            <a:ext cx="2413000" cy="0"/>
          </a:xfrm>
          <a:prstGeom prst="line">
            <a:avLst/>
          </a:prstGeom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20D9F508-207C-3944-5E58-72D5D1A310AE}"/>
              </a:ext>
            </a:extLst>
          </p:cNvPr>
          <p:cNvSpPr/>
          <p:nvPr/>
        </p:nvSpPr>
        <p:spPr>
          <a:xfrm>
            <a:off x="22154" y="5627802"/>
            <a:ext cx="1193189" cy="12553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5" descr="Port of Fernandina | Ocean, Highway &amp; Port Authority">
            <a:extLst>
              <a:ext uri="{FF2B5EF4-FFF2-40B4-BE49-F238E27FC236}">
                <a16:creationId xmlns:a16="http://schemas.microsoft.com/office/drawing/2014/main" id="{83F6DC17-C437-EA0C-3588-7D6DD5AD1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03" y="5741785"/>
            <a:ext cx="958036" cy="94824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D7C256D-1B08-9459-B926-A0D029CDD42B}"/>
              </a:ext>
            </a:extLst>
          </p:cNvPr>
          <p:cNvSpPr txBox="1"/>
          <p:nvPr/>
        </p:nvSpPr>
        <p:spPr>
          <a:xfrm>
            <a:off x="475247" y="2956738"/>
            <a:ext cx="1378591" cy="369332"/>
          </a:xfrm>
          <a:prstGeom prst="rect">
            <a:avLst/>
          </a:prstGeom>
          <a:solidFill>
            <a:srgbClr val="00B0F0"/>
          </a:solidFill>
          <a:ln w="19050">
            <a:solidFill>
              <a:srgbClr val="20438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5 ft</a:t>
            </a:r>
          </a:p>
        </p:txBody>
      </p:sp>
    </p:spTree>
    <p:extLst>
      <p:ext uri="{BB962C8B-B14F-4D97-AF65-F5344CB8AC3E}">
        <p14:creationId xmlns:p14="http://schemas.microsoft.com/office/powerpoint/2010/main" val="116658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"/>
    </mc:Choice>
    <mc:Fallback xmlns="">
      <p:transition spd="slow" advTm="15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CBEC458-9E8C-AC51-50BD-D66EAF0808B7}"/>
              </a:ext>
            </a:extLst>
          </p:cNvPr>
          <p:cNvSpPr/>
          <p:nvPr/>
        </p:nvSpPr>
        <p:spPr>
          <a:xfrm>
            <a:off x="0" y="0"/>
            <a:ext cx="2413000" cy="6219719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orange&#10;&#10;Description automatically generated">
            <a:extLst>
              <a:ext uri="{FF2B5EF4-FFF2-40B4-BE49-F238E27FC236}">
                <a16:creationId xmlns:a16="http://schemas.microsoft.com/office/drawing/2014/main" id="{8F239D9E-A5E0-D1C9-E03A-A9D6AE7423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319" y="0"/>
            <a:ext cx="11155680" cy="621433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5082163-0E09-9B81-5DA3-6EA6BF3CBB62}"/>
              </a:ext>
            </a:extLst>
          </p:cNvPr>
          <p:cNvSpPr/>
          <p:nvPr/>
        </p:nvSpPr>
        <p:spPr>
          <a:xfrm>
            <a:off x="0" y="0"/>
            <a:ext cx="2413000" cy="6219719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07D347F-1E12-D6BC-A0E6-09C84EDF97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844701"/>
            <a:ext cx="2413000" cy="43696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0FAE0A-D3D0-00A6-C6C7-2ACC7D9ACC09}"/>
              </a:ext>
            </a:extLst>
          </p:cNvPr>
          <p:cNvSpPr txBox="1"/>
          <p:nvPr/>
        </p:nvSpPr>
        <p:spPr>
          <a:xfrm>
            <a:off x="-158750" y="137521"/>
            <a:ext cx="27305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B0F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Initial Impacts Assessment</a:t>
            </a:r>
            <a:endParaRPr lang="en-US" sz="32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E15DBC3-4F54-AB30-A253-BEBAF7E3F736}"/>
              </a:ext>
            </a:extLst>
          </p:cNvPr>
          <p:cNvCxnSpPr/>
          <p:nvPr/>
        </p:nvCxnSpPr>
        <p:spPr>
          <a:xfrm>
            <a:off x="0" y="1844702"/>
            <a:ext cx="2413000" cy="0"/>
          </a:xfrm>
          <a:prstGeom prst="line">
            <a:avLst/>
          </a:prstGeom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B1EC989-8637-1B21-A003-F7E1BFDEDF10}"/>
              </a:ext>
            </a:extLst>
          </p:cNvPr>
          <p:cNvSpPr txBox="1"/>
          <p:nvPr/>
        </p:nvSpPr>
        <p:spPr>
          <a:xfrm>
            <a:off x="-158750" y="137521"/>
            <a:ext cx="27305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B0F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Initial Impacts Assessment</a:t>
            </a:r>
            <a:endParaRPr lang="en-US" sz="3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A2D8A4-3557-E470-3894-0E5F718666A5}"/>
              </a:ext>
            </a:extLst>
          </p:cNvPr>
          <p:cNvSpPr txBox="1"/>
          <p:nvPr/>
        </p:nvSpPr>
        <p:spPr>
          <a:xfrm>
            <a:off x="-158750" y="1988219"/>
            <a:ext cx="27305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NOAA</a:t>
            </a:r>
            <a:b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Sea Level Rise</a:t>
            </a:r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91CB9EE-8EFD-BB07-39C8-4E1B8FD7A677}"/>
              </a:ext>
            </a:extLst>
          </p:cNvPr>
          <p:cNvCxnSpPr/>
          <p:nvPr/>
        </p:nvCxnSpPr>
        <p:spPr>
          <a:xfrm>
            <a:off x="0" y="1844702"/>
            <a:ext cx="2413000" cy="0"/>
          </a:xfrm>
          <a:prstGeom prst="line">
            <a:avLst/>
          </a:prstGeom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75FF9F07-1ECB-E020-E790-25BB08AAFADA}"/>
              </a:ext>
            </a:extLst>
          </p:cNvPr>
          <p:cNvSpPr/>
          <p:nvPr/>
        </p:nvSpPr>
        <p:spPr>
          <a:xfrm>
            <a:off x="22154" y="5627802"/>
            <a:ext cx="1193189" cy="12553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5" descr="Port of Fernandina | Ocean, Highway &amp; Port Authority">
            <a:extLst>
              <a:ext uri="{FF2B5EF4-FFF2-40B4-BE49-F238E27FC236}">
                <a16:creationId xmlns:a16="http://schemas.microsoft.com/office/drawing/2014/main" id="{018EFA96-4E53-0283-7A09-681E21438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03" y="5741785"/>
            <a:ext cx="958036" cy="94824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9E0AA7F-9745-E106-3E88-3F9599C16CF1}"/>
              </a:ext>
            </a:extLst>
          </p:cNvPr>
          <p:cNvSpPr txBox="1"/>
          <p:nvPr/>
        </p:nvSpPr>
        <p:spPr>
          <a:xfrm>
            <a:off x="475247" y="2956738"/>
            <a:ext cx="1378591" cy="369332"/>
          </a:xfrm>
          <a:prstGeom prst="rect">
            <a:avLst/>
          </a:prstGeom>
          <a:solidFill>
            <a:srgbClr val="00B0F0"/>
          </a:solidFill>
          <a:ln w="19050">
            <a:solidFill>
              <a:srgbClr val="20438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6 ft</a:t>
            </a:r>
          </a:p>
        </p:txBody>
      </p:sp>
    </p:spTree>
    <p:extLst>
      <p:ext uri="{BB962C8B-B14F-4D97-AF65-F5344CB8AC3E}">
        <p14:creationId xmlns:p14="http://schemas.microsoft.com/office/powerpoint/2010/main" val="389749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"/>
    </mc:Choice>
    <mc:Fallback xmlns="">
      <p:transition spd="slow" advTm="15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range&#10;&#10;Description automatically generated">
            <a:extLst>
              <a:ext uri="{FF2B5EF4-FFF2-40B4-BE49-F238E27FC236}">
                <a16:creationId xmlns:a16="http://schemas.microsoft.com/office/drawing/2014/main" id="{DA8C4EDB-ABE3-2758-0192-37C0A40E9D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319" y="0"/>
            <a:ext cx="11155680" cy="621433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5C2304E-3D0A-F883-407A-7113F841F4F6}"/>
              </a:ext>
            </a:extLst>
          </p:cNvPr>
          <p:cNvSpPr/>
          <p:nvPr/>
        </p:nvSpPr>
        <p:spPr>
          <a:xfrm>
            <a:off x="0" y="0"/>
            <a:ext cx="2413000" cy="6219719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B59106D-3828-580B-A78D-70BB9A002EA3}"/>
              </a:ext>
            </a:extLst>
          </p:cNvPr>
          <p:cNvSpPr/>
          <p:nvPr/>
        </p:nvSpPr>
        <p:spPr>
          <a:xfrm>
            <a:off x="0" y="0"/>
            <a:ext cx="2413000" cy="6219719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86BED96-0BF0-BC2C-583E-A7D183A5FD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844701"/>
            <a:ext cx="2413000" cy="43696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3E4F0A-C3B9-DFCA-BA49-2AF68E6E49B5}"/>
              </a:ext>
            </a:extLst>
          </p:cNvPr>
          <p:cNvSpPr txBox="1"/>
          <p:nvPr/>
        </p:nvSpPr>
        <p:spPr>
          <a:xfrm>
            <a:off x="-158750" y="137521"/>
            <a:ext cx="27305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B0F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Initial Impacts Assessment</a:t>
            </a:r>
            <a:endParaRPr lang="en-US" sz="32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40A0522-BD58-B3B9-DC18-B86E9A24D381}"/>
              </a:ext>
            </a:extLst>
          </p:cNvPr>
          <p:cNvCxnSpPr/>
          <p:nvPr/>
        </p:nvCxnSpPr>
        <p:spPr>
          <a:xfrm>
            <a:off x="0" y="1844702"/>
            <a:ext cx="2413000" cy="0"/>
          </a:xfrm>
          <a:prstGeom prst="line">
            <a:avLst/>
          </a:prstGeom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0483D3A-5E78-EEAB-DE3D-B481DE19A6B2}"/>
              </a:ext>
            </a:extLst>
          </p:cNvPr>
          <p:cNvSpPr txBox="1"/>
          <p:nvPr/>
        </p:nvSpPr>
        <p:spPr>
          <a:xfrm>
            <a:off x="-158750" y="137521"/>
            <a:ext cx="27305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B0F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Initial Impacts Assessment</a:t>
            </a:r>
            <a:endParaRPr lang="en-US" sz="3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DBCAEE-FC7F-BA6B-1741-A0EEB4D3B5EC}"/>
              </a:ext>
            </a:extLst>
          </p:cNvPr>
          <p:cNvSpPr txBox="1"/>
          <p:nvPr/>
        </p:nvSpPr>
        <p:spPr>
          <a:xfrm>
            <a:off x="-158750" y="1988219"/>
            <a:ext cx="27305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NOAA</a:t>
            </a:r>
            <a:b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Sea Level Rise</a:t>
            </a:r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EBBE2B-81A4-0D58-F754-07EAA0E92CF9}"/>
              </a:ext>
            </a:extLst>
          </p:cNvPr>
          <p:cNvCxnSpPr/>
          <p:nvPr/>
        </p:nvCxnSpPr>
        <p:spPr>
          <a:xfrm>
            <a:off x="0" y="1844702"/>
            <a:ext cx="2413000" cy="0"/>
          </a:xfrm>
          <a:prstGeom prst="line">
            <a:avLst/>
          </a:prstGeom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CAC075A1-3836-CC7B-DD8C-4F9CBC8A0D80}"/>
              </a:ext>
            </a:extLst>
          </p:cNvPr>
          <p:cNvSpPr/>
          <p:nvPr/>
        </p:nvSpPr>
        <p:spPr>
          <a:xfrm>
            <a:off x="22154" y="5627802"/>
            <a:ext cx="1193189" cy="12553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5" descr="Port of Fernandina | Ocean, Highway &amp; Port Authority">
            <a:extLst>
              <a:ext uri="{FF2B5EF4-FFF2-40B4-BE49-F238E27FC236}">
                <a16:creationId xmlns:a16="http://schemas.microsoft.com/office/drawing/2014/main" id="{42A354AF-B7B3-2C2E-C411-8970237DA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03" y="5741785"/>
            <a:ext cx="958036" cy="94824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88379BE-9FDE-AAF2-7263-3FDEBA07D761}"/>
              </a:ext>
            </a:extLst>
          </p:cNvPr>
          <p:cNvSpPr txBox="1"/>
          <p:nvPr/>
        </p:nvSpPr>
        <p:spPr>
          <a:xfrm>
            <a:off x="475247" y="2956738"/>
            <a:ext cx="1378591" cy="369332"/>
          </a:xfrm>
          <a:prstGeom prst="rect">
            <a:avLst/>
          </a:prstGeom>
          <a:solidFill>
            <a:srgbClr val="00B0F0"/>
          </a:solidFill>
          <a:ln w="19050">
            <a:solidFill>
              <a:srgbClr val="20438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7 ft</a:t>
            </a:r>
          </a:p>
        </p:txBody>
      </p:sp>
    </p:spTree>
    <p:extLst>
      <p:ext uri="{BB962C8B-B14F-4D97-AF65-F5344CB8AC3E}">
        <p14:creationId xmlns:p14="http://schemas.microsoft.com/office/powerpoint/2010/main" val="226866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"/>
    </mc:Choice>
    <mc:Fallback xmlns="">
      <p:transition spd="slow" advTm="15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range&#10;&#10;Description automatically generated">
            <a:extLst>
              <a:ext uri="{FF2B5EF4-FFF2-40B4-BE49-F238E27FC236}">
                <a16:creationId xmlns:a16="http://schemas.microsoft.com/office/drawing/2014/main" id="{B44ABAAC-22B7-0C5E-1B43-5B3DBD567A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320" y="0"/>
            <a:ext cx="11155680" cy="621433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B279E02-8AB4-1765-6991-1663B05F0C69}"/>
              </a:ext>
            </a:extLst>
          </p:cNvPr>
          <p:cNvSpPr/>
          <p:nvPr/>
        </p:nvSpPr>
        <p:spPr>
          <a:xfrm>
            <a:off x="0" y="0"/>
            <a:ext cx="2413000" cy="6219719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AE2376-44CB-42B8-2432-401A7742A3CA}"/>
              </a:ext>
            </a:extLst>
          </p:cNvPr>
          <p:cNvSpPr/>
          <p:nvPr/>
        </p:nvSpPr>
        <p:spPr>
          <a:xfrm>
            <a:off x="0" y="0"/>
            <a:ext cx="2413000" cy="6219719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C914726-1113-BA02-F74B-C5E0331612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844701"/>
            <a:ext cx="2413000" cy="43696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3EB6A0-25A8-DC81-002E-470C93647B6B}"/>
              </a:ext>
            </a:extLst>
          </p:cNvPr>
          <p:cNvSpPr txBox="1"/>
          <p:nvPr/>
        </p:nvSpPr>
        <p:spPr>
          <a:xfrm>
            <a:off x="-158750" y="137521"/>
            <a:ext cx="27305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B0F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Initial Impacts Assessment</a:t>
            </a:r>
            <a:endParaRPr lang="en-US" sz="32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13BB639-89F9-9154-18DB-C8BB0E15F990}"/>
              </a:ext>
            </a:extLst>
          </p:cNvPr>
          <p:cNvCxnSpPr/>
          <p:nvPr/>
        </p:nvCxnSpPr>
        <p:spPr>
          <a:xfrm>
            <a:off x="0" y="1844702"/>
            <a:ext cx="2413000" cy="0"/>
          </a:xfrm>
          <a:prstGeom prst="line">
            <a:avLst/>
          </a:prstGeom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A485435-50A9-16D3-9AA4-99D9350245BA}"/>
              </a:ext>
            </a:extLst>
          </p:cNvPr>
          <p:cNvSpPr txBox="1"/>
          <p:nvPr/>
        </p:nvSpPr>
        <p:spPr>
          <a:xfrm>
            <a:off x="-158750" y="137521"/>
            <a:ext cx="27305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B0F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Initial Impacts Assessment</a:t>
            </a:r>
            <a:endParaRPr lang="en-US" sz="3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41F74F-E5E9-70A7-EDE1-ED259A26B0E9}"/>
              </a:ext>
            </a:extLst>
          </p:cNvPr>
          <p:cNvSpPr txBox="1"/>
          <p:nvPr/>
        </p:nvSpPr>
        <p:spPr>
          <a:xfrm>
            <a:off x="-158750" y="1988219"/>
            <a:ext cx="27305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NOAA</a:t>
            </a:r>
            <a:b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Sea Level Rise</a:t>
            </a:r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51058F4-C012-BC23-F259-13273BA3068B}"/>
              </a:ext>
            </a:extLst>
          </p:cNvPr>
          <p:cNvCxnSpPr/>
          <p:nvPr/>
        </p:nvCxnSpPr>
        <p:spPr>
          <a:xfrm>
            <a:off x="0" y="1844702"/>
            <a:ext cx="2413000" cy="0"/>
          </a:xfrm>
          <a:prstGeom prst="line">
            <a:avLst/>
          </a:prstGeom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35D3C00C-73DB-8C77-1E28-775D69534EB8}"/>
              </a:ext>
            </a:extLst>
          </p:cNvPr>
          <p:cNvSpPr/>
          <p:nvPr/>
        </p:nvSpPr>
        <p:spPr>
          <a:xfrm>
            <a:off x="22154" y="5627802"/>
            <a:ext cx="1193189" cy="12553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5" descr="Port of Fernandina | Ocean, Highway &amp; Port Authority">
            <a:extLst>
              <a:ext uri="{FF2B5EF4-FFF2-40B4-BE49-F238E27FC236}">
                <a16:creationId xmlns:a16="http://schemas.microsoft.com/office/drawing/2014/main" id="{1CEC85AB-DF5D-D3E0-5D10-16A0D0436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03" y="5741785"/>
            <a:ext cx="958036" cy="94824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53E2CA3-D6F5-FDE7-DBCB-379DBB13DA77}"/>
              </a:ext>
            </a:extLst>
          </p:cNvPr>
          <p:cNvSpPr txBox="1"/>
          <p:nvPr/>
        </p:nvSpPr>
        <p:spPr>
          <a:xfrm>
            <a:off x="475247" y="2956738"/>
            <a:ext cx="1378591" cy="369332"/>
          </a:xfrm>
          <a:prstGeom prst="rect">
            <a:avLst/>
          </a:prstGeom>
          <a:solidFill>
            <a:srgbClr val="00B0F0"/>
          </a:solidFill>
          <a:ln w="19050">
            <a:solidFill>
              <a:srgbClr val="20438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8 ft</a:t>
            </a:r>
          </a:p>
        </p:txBody>
      </p:sp>
    </p:spTree>
    <p:extLst>
      <p:ext uri="{BB962C8B-B14F-4D97-AF65-F5344CB8AC3E}">
        <p14:creationId xmlns:p14="http://schemas.microsoft.com/office/powerpoint/2010/main" val="324825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"/>
    </mc:Choice>
    <mc:Fallback xmlns="">
      <p:transition spd="slow" advTm="15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range&#10;&#10;Description automatically generated">
            <a:extLst>
              <a:ext uri="{FF2B5EF4-FFF2-40B4-BE49-F238E27FC236}">
                <a16:creationId xmlns:a16="http://schemas.microsoft.com/office/drawing/2014/main" id="{DD39BAC5-1DC2-C760-9C4F-5BEC76EE5C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320" y="0"/>
            <a:ext cx="11155680" cy="621433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B55556A-CDB8-4581-92F5-0DB2760D87EE}"/>
              </a:ext>
            </a:extLst>
          </p:cNvPr>
          <p:cNvSpPr/>
          <p:nvPr/>
        </p:nvSpPr>
        <p:spPr>
          <a:xfrm>
            <a:off x="0" y="0"/>
            <a:ext cx="2413000" cy="6219719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8C3B7A-2666-C2C1-0D35-5F3D252758A9}"/>
              </a:ext>
            </a:extLst>
          </p:cNvPr>
          <p:cNvSpPr/>
          <p:nvPr/>
        </p:nvSpPr>
        <p:spPr>
          <a:xfrm>
            <a:off x="0" y="0"/>
            <a:ext cx="2413000" cy="6219719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F7F51A-5703-DE97-3D2C-22E6E2C4F1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844701"/>
            <a:ext cx="2413000" cy="43696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022693B-7D42-3C3F-6EED-98BD5DAA89C3}"/>
              </a:ext>
            </a:extLst>
          </p:cNvPr>
          <p:cNvSpPr txBox="1"/>
          <p:nvPr/>
        </p:nvSpPr>
        <p:spPr>
          <a:xfrm>
            <a:off x="-158750" y="137521"/>
            <a:ext cx="27305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B0F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Initial Impacts Assessment</a:t>
            </a:r>
            <a:endParaRPr lang="en-US" sz="32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A2DA4DC-2481-5978-C73C-3AE0D892DDAE}"/>
              </a:ext>
            </a:extLst>
          </p:cNvPr>
          <p:cNvCxnSpPr/>
          <p:nvPr/>
        </p:nvCxnSpPr>
        <p:spPr>
          <a:xfrm>
            <a:off x="0" y="1844702"/>
            <a:ext cx="2413000" cy="0"/>
          </a:xfrm>
          <a:prstGeom prst="line">
            <a:avLst/>
          </a:prstGeom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D6EEBFE-D46F-293D-85AB-FBDC9D451CE1}"/>
              </a:ext>
            </a:extLst>
          </p:cNvPr>
          <p:cNvSpPr txBox="1"/>
          <p:nvPr/>
        </p:nvSpPr>
        <p:spPr>
          <a:xfrm>
            <a:off x="-158750" y="137521"/>
            <a:ext cx="27305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B0F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Initial Impacts Assessment</a:t>
            </a:r>
            <a:endParaRPr lang="en-US" sz="3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F08BBB-1E66-A993-04BD-2436FAB07146}"/>
              </a:ext>
            </a:extLst>
          </p:cNvPr>
          <p:cNvSpPr txBox="1"/>
          <p:nvPr/>
        </p:nvSpPr>
        <p:spPr>
          <a:xfrm>
            <a:off x="-158750" y="1988219"/>
            <a:ext cx="27305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NOAA</a:t>
            </a:r>
            <a:b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Sea Level Rise</a:t>
            </a:r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E35861A-911C-3DD5-17F8-D269AB3636F0}"/>
              </a:ext>
            </a:extLst>
          </p:cNvPr>
          <p:cNvCxnSpPr/>
          <p:nvPr/>
        </p:nvCxnSpPr>
        <p:spPr>
          <a:xfrm>
            <a:off x="0" y="1844702"/>
            <a:ext cx="2413000" cy="0"/>
          </a:xfrm>
          <a:prstGeom prst="line">
            <a:avLst/>
          </a:prstGeom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148275CF-E00F-A8F6-F39D-91E0029166F2}"/>
              </a:ext>
            </a:extLst>
          </p:cNvPr>
          <p:cNvSpPr/>
          <p:nvPr/>
        </p:nvSpPr>
        <p:spPr>
          <a:xfrm>
            <a:off x="22154" y="5627802"/>
            <a:ext cx="1193189" cy="12553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5" descr="Port of Fernandina | Ocean, Highway &amp; Port Authority">
            <a:extLst>
              <a:ext uri="{FF2B5EF4-FFF2-40B4-BE49-F238E27FC236}">
                <a16:creationId xmlns:a16="http://schemas.microsoft.com/office/drawing/2014/main" id="{90371C34-271B-0B8C-75B0-0ECD42F3A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03" y="5741785"/>
            <a:ext cx="958036" cy="94824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3C6AE46-6C17-6EF0-ABF8-EC5A589386E5}"/>
              </a:ext>
            </a:extLst>
          </p:cNvPr>
          <p:cNvSpPr txBox="1"/>
          <p:nvPr/>
        </p:nvSpPr>
        <p:spPr>
          <a:xfrm>
            <a:off x="475247" y="2956738"/>
            <a:ext cx="1378591" cy="369332"/>
          </a:xfrm>
          <a:prstGeom prst="rect">
            <a:avLst/>
          </a:prstGeom>
          <a:solidFill>
            <a:srgbClr val="00B0F0"/>
          </a:solidFill>
          <a:ln w="19050">
            <a:solidFill>
              <a:srgbClr val="20438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9 ft</a:t>
            </a:r>
          </a:p>
        </p:txBody>
      </p:sp>
    </p:spTree>
    <p:extLst>
      <p:ext uri="{BB962C8B-B14F-4D97-AF65-F5344CB8AC3E}">
        <p14:creationId xmlns:p14="http://schemas.microsoft.com/office/powerpoint/2010/main" val="308513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"/>
    </mc:Choice>
    <mc:Fallback xmlns="">
      <p:transition spd="slow" advTm="15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range&#10;&#10;Description automatically generated">
            <a:extLst>
              <a:ext uri="{FF2B5EF4-FFF2-40B4-BE49-F238E27FC236}">
                <a16:creationId xmlns:a16="http://schemas.microsoft.com/office/drawing/2014/main" id="{F61E9654-6B7C-35FA-43ED-91FEE5BAA8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320" y="0"/>
            <a:ext cx="11155680" cy="621433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18BBF94-0646-5BE4-BD7C-DF41D4E92B57}"/>
              </a:ext>
            </a:extLst>
          </p:cNvPr>
          <p:cNvSpPr/>
          <p:nvPr/>
        </p:nvSpPr>
        <p:spPr>
          <a:xfrm>
            <a:off x="0" y="0"/>
            <a:ext cx="2413000" cy="6219719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92C351-1EE9-89BA-6FD1-59EFC1E18F66}"/>
              </a:ext>
            </a:extLst>
          </p:cNvPr>
          <p:cNvSpPr/>
          <p:nvPr/>
        </p:nvSpPr>
        <p:spPr>
          <a:xfrm>
            <a:off x="0" y="0"/>
            <a:ext cx="2413000" cy="6219719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C81C84B-1FBE-B243-9654-0BEDCD141E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844701"/>
            <a:ext cx="2413000" cy="43696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40B6C0-1A26-4659-045B-A50794A27CB9}"/>
              </a:ext>
            </a:extLst>
          </p:cNvPr>
          <p:cNvSpPr txBox="1"/>
          <p:nvPr/>
        </p:nvSpPr>
        <p:spPr>
          <a:xfrm>
            <a:off x="-158750" y="137521"/>
            <a:ext cx="27305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B0F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Initial Impacts Assessment</a:t>
            </a:r>
            <a:endParaRPr lang="en-US" sz="32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8C78C5-CF5B-2C1B-0498-551506A80091}"/>
              </a:ext>
            </a:extLst>
          </p:cNvPr>
          <p:cNvCxnSpPr/>
          <p:nvPr/>
        </p:nvCxnSpPr>
        <p:spPr>
          <a:xfrm>
            <a:off x="0" y="1844702"/>
            <a:ext cx="2413000" cy="0"/>
          </a:xfrm>
          <a:prstGeom prst="line">
            <a:avLst/>
          </a:prstGeom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9F57E5A-92AD-14D6-D582-86ADDEBB7E46}"/>
              </a:ext>
            </a:extLst>
          </p:cNvPr>
          <p:cNvSpPr txBox="1"/>
          <p:nvPr/>
        </p:nvSpPr>
        <p:spPr>
          <a:xfrm>
            <a:off x="-158750" y="137521"/>
            <a:ext cx="27305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B0F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Initial Impacts Assessment</a:t>
            </a:r>
            <a:endParaRPr lang="en-US" sz="3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402320-DB65-8B01-3FC2-D3958F6BA42D}"/>
              </a:ext>
            </a:extLst>
          </p:cNvPr>
          <p:cNvSpPr txBox="1"/>
          <p:nvPr/>
        </p:nvSpPr>
        <p:spPr>
          <a:xfrm>
            <a:off x="-158750" y="1988219"/>
            <a:ext cx="27305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NOAA</a:t>
            </a:r>
            <a:b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Sea Level Rise</a:t>
            </a:r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D58BD40-94D6-05FB-1CF8-A8B1449E1690}"/>
              </a:ext>
            </a:extLst>
          </p:cNvPr>
          <p:cNvCxnSpPr/>
          <p:nvPr/>
        </p:nvCxnSpPr>
        <p:spPr>
          <a:xfrm>
            <a:off x="0" y="1844702"/>
            <a:ext cx="2413000" cy="0"/>
          </a:xfrm>
          <a:prstGeom prst="line">
            <a:avLst/>
          </a:prstGeom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163C802B-7203-AE58-E32C-C137CA4EC5FB}"/>
              </a:ext>
            </a:extLst>
          </p:cNvPr>
          <p:cNvSpPr/>
          <p:nvPr/>
        </p:nvSpPr>
        <p:spPr>
          <a:xfrm>
            <a:off x="22154" y="5627802"/>
            <a:ext cx="1193189" cy="12553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5" descr="Port of Fernandina | Ocean, Highway &amp; Port Authority">
            <a:extLst>
              <a:ext uri="{FF2B5EF4-FFF2-40B4-BE49-F238E27FC236}">
                <a16:creationId xmlns:a16="http://schemas.microsoft.com/office/drawing/2014/main" id="{7BF2E4C3-DD74-12CE-55FF-B0BBD3FC3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03" y="5741785"/>
            <a:ext cx="958036" cy="94824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8752143-EA08-C1D6-CEE3-D656CC6A2A56}"/>
              </a:ext>
            </a:extLst>
          </p:cNvPr>
          <p:cNvSpPr txBox="1"/>
          <p:nvPr/>
        </p:nvSpPr>
        <p:spPr>
          <a:xfrm>
            <a:off x="475247" y="2956738"/>
            <a:ext cx="1378591" cy="369332"/>
          </a:xfrm>
          <a:prstGeom prst="rect">
            <a:avLst/>
          </a:prstGeom>
          <a:solidFill>
            <a:srgbClr val="00B0F0"/>
          </a:solidFill>
          <a:ln w="19050">
            <a:solidFill>
              <a:srgbClr val="20438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10 ft</a:t>
            </a:r>
          </a:p>
        </p:txBody>
      </p:sp>
    </p:spTree>
    <p:extLst>
      <p:ext uri="{BB962C8B-B14F-4D97-AF65-F5344CB8AC3E}">
        <p14:creationId xmlns:p14="http://schemas.microsoft.com/office/powerpoint/2010/main" val="413409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"/>
    </mc:Choice>
    <mc:Fallback xmlns="">
      <p:transition spd="slow" advTm="15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ED0ADE3-D27A-9993-E5AC-885C93E9637D}"/>
              </a:ext>
            </a:extLst>
          </p:cNvPr>
          <p:cNvSpPr txBox="1"/>
          <p:nvPr/>
        </p:nvSpPr>
        <p:spPr>
          <a:xfrm>
            <a:off x="688593" y="979034"/>
            <a:ext cx="10357057" cy="4711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u="sng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On-going Activities and Coordination:</a:t>
            </a:r>
            <a:endParaRPr lang="en-US" sz="2800" b="1" u="sng" dirty="0">
              <a:solidFill>
                <a:srgbClr val="FF66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914400" marR="0" lvl="1" indent="-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City of Fernandina Beach Resiliency Plan Coordination</a:t>
            </a:r>
            <a:endParaRPr lang="en-US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914400" marR="0" lvl="1" indent="-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FDOT Coordination and Resiliency Action Plan (RAP)</a:t>
            </a:r>
            <a:endParaRPr lang="en-US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914400" marR="0" lvl="1" indent="-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Port-wide Vulnerability Assessment and Gaps Analysis</a:t>
            </a:r>
            <a:endParaRPr lang="en-US" sz="2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914400" marR="0" lvl="1" indent="-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Railroad Impacts – </a:t>
            </a:r>
            <a:r>
              <a:rPr lang="en-US" sz="28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G&amp;W</a:t>
            </a:r>
            <a:r>
              <a:rPr lang="en-US" sz="2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First Coast Railroad (</a:t>
            </a:r>
            <a:r>
              <a:rPr lang="en-US" sz="28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FCRD</a:t>
            </a:r>
            <a:r>
              <a:rPr lang="en-US" sz="2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914400" marR="0" lvl="1" indent="-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Mill Site Impacts</a:t>
            </a:r>
            <a:endParaRPr lang="en-US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u="sng" dirty="0">
                <a:solidFill>
                  <a:srgbClr val="FF66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Next Steps:</a:t>
            </a:r>
          </a:p>
          <a:p>
            <a:pPr marL="914400" marR="0" lvl="1" indent="-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Meetings with Federal, State, and Local Agencies</a:t>
            </a:r>
          </a:p>
          <a:p>
            <a:pPr marL="914400" marR="0" lvl="1" indent="-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Work on Infrastructure Mitigation Plan</a:t>
            </a:r>
            <a:endParaRPr lang="en-US" sz="2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C5D72F71-22DD-E690-4243-63ECB855CD8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 algn="ctr"/>
            <a:r>
              <a:rPr lang="en-US" sz="4000" b="1" dirty="0">
                <a:solidFill>
                  <a:srgbClr val="00B0F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Discussion on Impacts with Key Stakeholders</a:t>
            </a:r>
          </a:p>
        </p:txBody>
      </p:sp>
    </p:spTree>
    <p:extLst>
      <p:ext uri="{BB962C8B-B14F-4D97-AF65-F5344CB8AC3E}">
        <p14:creationId xmlns:p14="http://schemas.microsoft.com/office/powerpoint/2010/main" val="43237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5AE13F6-734E-B6B9-5AF1-26429511FE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6705"/>
          <a:stretch/>
        </p:blipFill>
        <p:spPr>
          <a:xfrm>
            <a:off x="0" y="-367289"/>
            <a:ext cx="12192000" cy="65723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8708181-E66C-7445-2B8B-A79714489DCF}"/>
              </a:ext>
            </a:extLst>
          </p:cNvPr>
          <p:cNvSpPr/>
          <p:nvPr/>
        </p:nvSpPr>
        <p:spPr>
          <a:xfrm rot="5400000" flipH="1">
            <a:off x="4311650" y="-4311650"/>
            <a:ext cx="3568700" cy="12192000"/>
          </a:xfrm>
          <a:prstGeom prst="rect">
            <a:avLst/>
          </a:prstGeom>
          <a:gradFill>
            <a:gsLst>
              <a:gs pos="95000">
                <a:schemeClr val="bg1">
                  <a:alpha val="180"/>
                </a:schemeClr>
              </a:gs>
              <a:gs pos="79000">
                <a:schemeClr val="bg1">
                  <a:alpha val="70000"/>
                </a:schemeClr>
              </a:gs>
              <a:gs pos="69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27FF808-8ED0-3854-DBFB-5FD6094618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6998" y="1850904"/>
            <a:ext cx="9144000" cy="1067957"/>
          </a:xfrm>
        </p:spPr>
        <p:txBody>
          <a:bodyPr/>
          <a:lstStyle/>
          <a:p>
            <a:r>
              <a:rPr lang="en-US" b="1" dirty="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Thank You - Questions</a:t>
            </a:r>
          </a:p>
        </p:txBody>
      </p:sp>
      <p:pic>
        <p:nvPicPr>
          <p:cNvPr id="5" name="Picture 5" descr="Port of Fernandina | Ocean, Highway &amp; Port Authority">
            <a:extLst>
              <a:ext uri="{FF2B5EF4-FFF2-40B4-BE49-F238E27FC236}">
                <a16:creationId xmlns:a16="http://schemas.microsoft.com/office/drawing/2014/main" id="{4FD51033-DD3A-FB38-5244-635D63AE8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0569" y="107479"/>
            <a:ext cx="1916859" cy="189727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4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56B489A-7667-EBD0-7D85-873ABF424F1F}"/>
              </a:ext>
            </a:extLst>
          </p:cNvPr>
          <p:cNvSpPr txBox="1"/>
          <p:nvPr/>
        </p:nvSpPr>
        <p:spPr>
          <a:xfrm>
            <a:off x="2138288" y="1047684"/>
            <a:ext cx="7822726" cy="47345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u="sng" dirty="0">
                <a:solidFill>
                  <a:srgbClr val="FF66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Project Overview</a:t>
            </a:r>
          </a:p>
          <a:p>
            <a:pPr marR="0" lv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Provide FDOT and the Port a comprehensive resource describing existing conditions, documenting impacts, determining vulnerabilities, providing infrastructure mitigation plan, intergovernmental coordination, and opportunities for project funding and implementation.</a:t>
            </a: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2D0C5CFB-CED6-73F7-5950-DCD221075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2697" y="0"/>
            <a:ext cx="12284697" cy="1047684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4800" b="1" dirty="0">
                <a:solidFill>
                  <a:srgbClr val="00B0F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Welcome and Introduction</a:t>
            </a:r>
          </a:p>
        </p:txBody>
      </p:sp>
    </p:spTree>
    <p:extLst>
      <p:ext uri="{BB962C8B-B14F-4D97-AF65-F5344CB8AC3E}">
        <p14:creationId xmlns:p14="http://schemas.microsoft.com/office/powerpoint/2010/main" val="316558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E5B7F2-ACFF-3349-E7A0-99EC14BCDDF5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19"/>
          <a:stretch/>
        </p:blipFill>
        <p:spPr>
          <a:xfrm>
            <a:off x="5122086" y="2161708"/>
            <a:ext cx="1557338" cy="1557338"/>
          </a:xfrm>
          <a:prstGeom prst="flowChartConnector">
            <a:avLst/>
          </a:prstGeom>
          <a:ln w="19050">
            <a:solidFill>
              <a:srgbClr val="00B0F0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A3211B-A71B-3DD7-D597-635328654422}"/>
              </a:ext>
            </a:extLst>
          </p:cNvPr>
          <p:cNvSpPr txBox="1"/>
          <p:nvPr/>
        </p:nvSpPr>
        <p:spPr>
          <a:xfrm>
            <a:off x="3013498" y="3962121"/>
            <a:ext cx="5774514" cy="2075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JIMMY MCDONALD</a:t>
            </a:r>
          </a:p>
          <a:p>
            <a:pPr marR="0" lv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Senior Freight and Port Planner</a:t>
            </a:r>
          </a:p>
          <a:p>
            <a:pPr marR="0" lv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22 Years Planning Experience</a:t>
            </a:r>
          </a:p>
          <a:p>
            <a:pPr marR="0" lv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jamcdonald@hntb.com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E366C317-1256-C20D-9A94-49C9602EF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2697" y="0"/>
            <a:ext cx="12284697" cy="1047684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4800" b="1" dirty="0">
                <a:solidFill>
                  <a:srgbClr val="00B0F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Welcome and Introduction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868B13-78C2-2EF6-23BC-409A05F42309}"/>
              </a:ext>
            </a:extLst>
          </p:cNvPr>
          <p:cNvSpPr txBox="1"/>
          <p:nvPr/>
        </p:nvSpPr>
        <p:spPr>
          <a:xfrm>
            <a:off x="2674626" y="1163939"/>
            <a:ext cx="6648450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u="sng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Project Manager</a:t>
            </a:r>
          </a:p>
        </p:txBody>
      </p:sp>
    </p:spTree>
    <p:extLst>
      <p:ext uri="{BB962C8B-B14F-4D97-AF65-F5344CB8AC3E}">
        <p14:creationId xmlns:p14="http://schemas.microsoft.com/office/powerpoint/2010/main" val="341981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A6A7A770-B155-0D70-7210-5FE051774C3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 algn="ctr"/>
            <a:r>
              <a:rPr lang="en-US" sz="4800" b="1" dirty="0">
                <a:solidFill>
                  <a:srgbClr val="00B0F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Welcome</a:t>
            </a:r>
            <a:r>
              <a:rPr lang="en-US" sz="4000" b="1" dirty="0">
                <a:solidFill>
                  <a:srgbClr val="00B0F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and Introduction</a:t>
            </a:r>
          </a:p>
        </p:txBody>
      </p:sp>
      <p:pic>
        <p:nvPicPr>
          <p:cNvPr id="6" name="Picture 5" descr="A black and grey letter&#10;&#10;Description automatically generated">
            <a:extLst>
              <a:ext uri="{FF2B5EF4-FFF2-40B4-BE49-F238E27FC236}">
                <a16:creationId xmlns:a16="http://schemas.microsoft.com/office/drawing/2014/main" id="{D14FFFEA-A8C5-1E53-E865-1606BD5D58B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1087" y="3069474"/>
            <a:ext cx="2615459" cy="72651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18C2AEE-0FCB-9471-BDAA-1F1A3EC3B354}"/>
              </a:ext>
            </a:extLst>
          </p:cNvPr>
          <p:cNvSpPr txBox="1"/>
          <p:nvPr/>
        </p:nvSpPr>
        <p:spPr>
          <a:xfrm>
            <a:off x="2827026" y="1163939"/>
            <a:ext cx="6648450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Project Consultant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B5537CF-06A6-E86E-D84F-00BA4CC39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2925989"/>
            <a:ext cx="2147576" cy="103810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6F45AAD-9853-72D9-B4E9-FADB8988B517}"/>
              </a:ext>
            </a:extLst>
          </p:cNvPr>
          <p:cNvSpPr txBox="1"/>
          <p:nvPr/>
        </p:nvSpPr>
        <p:spPr>
          <a:xfrm>
            <a:off x="2235200" y="4421860"/>
            <a:ext cx="8674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Ranked 12</a:t>
            </a:r>
            <a:r>
              <a:rPr lang="en-US" sz="2400" baseline="30000" dirty="0"/>
              <a:t>th</a:t>
            </a:r>
            <a:r>
              <a:rPr lang="en-US" sz="2400" dirty="0"/>
              <a:t> of Top 500 Design Firms by Engineering News Record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749ED0C-DDF9-1D34-F654-EDEE43AE6029}"/>
              </a:ext>
            </a:extLst>
          </p:cNvPr>
          <p:cNvSpPr txBox="1"/>
          <p:nvPr/>
        </p:nvSpPr>
        <p:spPr>
          <a:xfrm>
            <a:off x="4295496" y="5509395"/>
            <a:ext cx="410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https://www.hntb.com/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7149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5">
            <a:extLst>
              <a:ext uri="{FF2B5EF4-FFF2-40B4-BE49-F238E27FC236}">
                <a16:creationId xmlns:a16="http://schemas.microsoft.com/office/drawing/2014/main" id="{7187DC1D-E491-3704-708D-9C578720CC15}"/>
              </a:ext>
            </a:extLst>
          </p:cNvPr>
          <p:cNvSpPr txBox="1">
            <a:spLocks/>
          </p:cNvSpPr>
          <p:nvPr/>
        </p:nvSpPr>
        <p:spPr>
          <a:xfrm>
            <a:off x="6650925" y="1711810"/>
            <a:ext cx="6374510" cy="4454560"/>
          </a:xfrm>
          <a:prstGeom prst="rect">
            <a:avLst/>
          </a:prstGeom>
          <a:noFill/>
          <a:ln w="28575">
            <a:noFill/>
          </a:ln>
        </p:spPr>
        <p:txBody>
          <a:bodyPr numCol="2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 indent="-228600" algn="l">
              <a:lnSpc>
                <a:spcPct val="100000"/>
              </a:lnSpc>
              <a:spcBef>
                <a:spcPct val="0"/>
              </a:spcBef>
              <a:buClr>
                <a:srgbClr val="FF6600"/>
              </a:buClr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002060"/>
                </a:solidFill>
                <a:latin typeface="Arial" charset="0"/>
              </a:rPr>
              <a:t>Aviation</a:t>
            </a:r>
          </a:p>
          <a:p>
            <a:pPr marL="228600" indent="-228600">
              <a:lnSpc>
                <a:spcPct val="100000"/>
              </a:lnSpc>
              <a:buClr>
                <a:srgbClr val="FF6600"/>
              </a:buClr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002060"/>
                </a:solidFill>
                <a:latin typeface="Arial" charset="0"/>
              </a:rPr>
              <a:t>Highways</a:t>
            </a:r>
          </a:p>
          <a:p>
            <a:pPr marL="228600" indent="-228600">
              <a:lnSpc>
                <a:spcPct val="100000"/>
              </a:lnSpc>
              <a:buClr>
                <a:srgbClr val="FF6600"/>
              </a:buClr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002060"/>
                </a:solidFill>
                <a:latin typeface="Arial" charset="0"/>
              </a:rPr>
              <a:t>Ports &amp; Logistics</a:t>
            </a:r>
          </a:p>
          <a:p>
            <a:pPr marL="228600" indent="-228600">
              <a:lnSpc>
                <a:spcPct val="100000"/>
              </a:lnSpc>
              <a:buClr>
                <a:srgbClr val="FF6600"/>
              </a:buClr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002060"/>
                </a:solidFill>
                <a:latin typeface="Arial" charset="0"/>
              </a:rPr>
              <a:t>Rail and Transit</a:t>
            </a:r>
          </a:p>
          <a:p>
            <a:pPr marL="228600" indent="-228600">
              <a:lnSpc>
                <a:spcPct val="100000"/>
              </a:lnSpc>
              <a:buClr>
                <a:srgbClr val="FF6600"/>
              </a:buClr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002060"/>
                </a:solidFill>
                <a:latin typeface="Arial" charset="0"/>
              </a:rPr>
              <a:t>Waterways</a:t>
            </a:r>
          </a:p>
          <a:p>
            <a:pPr marL="228600" indent="-228600">
              <a:lnSpc>
                <a:spcPct val="100000"/>
              </a:lnSpc>
              <a:buClr>
                <a:srgbClr val="FF6600"/>
              </a:buClr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002060"/>
                </a:solidFill>
                <a:latin typeface="Arial" charset="0"/>
              </a:rPr>
              <a:t>Bridges</a:t>
            </a:r>
          </a:p>
          <a:p>
            <a:pPr marL="228600" indent="-228600" algn="l">
              <a:lnSpc>
                <a:spcPct val="100000"/>
              </a:lnSpc>
              <a:spcBef>
                <a:spcPct val="0"/>
              </a:spcBef>
              <a:buClr>
                <a:srgbClr val="FF6600"/>
              </a:buClr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002060"/>
                </a:solidFill>
                <a:latin typeface="Arial" charset="0"/>
              </a:rPr>
              <a:t>Architecture</a:t>
            </a:r>
          </a:p>
          <a:p>
            <a:pPr marL="228600" indent="-228600" algn="l">
              <a:lnSpc>
                <a:spcPct val="100000"/>
              </a:lnSpc>
              <a:spcBef>
                <a:spcPct val="0"/>
              </a:spcBef>
              <a:buClr>
                <a:srgbClr val="FF6600"/>
              </a:buClr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002060"/>
                </a:solidFill>
                <a:latin typeface="Arial" charset="0"/>
              </a:rPr>
              <a:t>Construction</a:t>
            </a:r>
          </a:p>
          <a:p>
            <a:pPr marL="228600" indent="-228600" algn="l">
              <a:lnSpc>
                <a:spcPct val="100000"/>
              </a:lnSpc>
              <a:spcBef>
                <a:spcPct val="0"/>
              </a:spcBef>
              <a:buClr>
                <a:srgbClr val="FF6600"/>
              </a:buClr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002060"/>
                </a:solidFill>
                <a:latin typeface="Arial" charset="0"/>
              </a:rPr>
              <a:t>Design-build</a:t>
            </a:r>
          </a:p>
          <a:p>
            <a:pPr marL="228600" indent="-228600">
              <a:lnSpc>
                <a:spcPct val="100000"/>
              </a:lnSpc>
              <a:buClr>
                <a:srgbClr val="FF6600"/>
              </a:buClr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002060"/>
                </a:solidFill>
                <a:latin typeface="Arial" charset="0"/>
              </a:rPr>
              <a:t>Planning</a:t>
            </a:r>
          </a:p>
          <a:p>
            <a:pPr marL="228600" indent="-228600">
              <a:lnSpc>
                <a:spcPct val="100000"/>
              </a:lnSpc>
              <a:buClr>
                <a:srgbClr val="FF6600"/>
              </a:buClr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002060"/>
                </a:solidFill>
                <a:latin typeface="Arial" charset="0"/>
              </a:rPr>
              <a:t>Environment</a:t>
            </a:r>
          </a:p>
          <a:p>
            <a:pPr marL="228600" indent="-228600">
              <a:lnSpc>
                <a:spcPct val="100000"/>
              </a:lnSpc>
              <a:buClr>
                <a:srgbClr val="FF6600"/>
              </a:buClr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002060"/>
                </a:solidFill>
                <a:latin typeface="Arial" charset="0"/>
              </a:rPr>
              <a:t>Program Management</a:t>
            </a:r>
          </a:p>
          <a:p>
            <a:pPr marL="228600" indent="-228600">
              <a:lnSpc>
                <a:spcPct val="100000"/>
              </a:lnSpc>
              <a:buClr>
                <a:srgbClr val="FF6600"/>
              </a:buClr>
              <a:buFont typeface="Wingdings" panose="05000000000000000000" pitchFamily="2" charset="2"/>
              <a:buChar char="§"/>
            </a:pPr>
            <a:endParaRPr lang="en-US" sz="2200" dirty="0">
              <a:solidFill>
                <a:srgbClr val="002060"/>
              </a:solidFill>
              <a:latin typeface="Arial" charset="0"/>
            </a:endParaRPr>
          </a:p>
          <a:p>
            <a:pPr marL="228600" indent="-228600" algn="l">
              <a:lnSpc>
                <a:spcPct val="100000"/>
              </a:lnSpc>
              <a:spcBef>
                <a:spcPct val="0"/>
              </a:spcBef>
              <a:buClr>
                <a:srgbClr val="FF6600"/>
              </a:buClr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002060"/>
                </a:solidFill>
                <a:latin typeface="Arial" charset="0"/>
              </a:rPr>
              <a:t>Intelligent Transportation Systems</a:t>
            </a:r>
          </a:p>
          <a:p>
            <a:pPr marL="228600" indent="-228600" algn="l">
              <a:lnSpc>
                <a:spcPct val="100000"/>
              </a:lnSpc>
              <a:spcBef>
                <a:spcPct val="0"/>
              </a:spcBef>
              <a:buClr>
                <a:srgbClr val="FF6600"/>
              </a:buClr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002060"/>
                </a:solidFill>
                <a:latin typeface="Arial" charset="0"/>
              </a:rPr>
              <a:t>Technology</a:t>
            </a:r>
          </a:p>
          <a:p>
            <a:pPr marL="228600" indent="-228600" algn="l">
              <a:lnSpc>
                <a:spcPct val="100000"/>
              </a:lnSpc>
              <a:spcBef>
                <a:spcPct val="0"/>
              </a:spcBef>
              <a:buClr>
                <a:srgbClr val="FF6600"/>
              </a:buClr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002060"/>
                </a:solidFill>
                <a:latin typeface="Arial" charset="0"/>
              </a:rPr>
              <a:t>Tolls</a:t>
            </a:r>
          </a:p>
          <a:p>
            <a:pPr marL="228600" indent="-228600" algn="l">
              <a:lnSpc>
                <a:spcPct val="100000"/>
              </a:lnSpc>
              <a:spcBef>
                <a:spcPct val="0"/>
              </a:spcBef>
              <a:buClr>
                <a:srgbClr val="FF6600"/>
              </a:buClr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002060"/>
                </a:solidFill>
                <a:latin typeface="Arial" charset="0"/>
              </a:rPr>
              <a:t>Tunnels</a:t>
            </a: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A6A7A770-B155-0D70-7210-5FE051774C3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 algn="ctr"/>
            <a:r>
              <a:rPr lang="en-US" sz="4800" b="1" dirty="0">
                <a:solidFill>
                  <a:srgbClr val="00B0F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Welcome and Introduction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35E3DD9-03C6-E813-AB36-7B24DDBE65A9}"/>
              </a:ext>
            </a:extLst>
          </p:cNvPr>
          <p:cNvGrpSpPr/>
          <p:nvPr/>
        </p:nvGrpSpPr>
        <p:grpSpPr>
          <a:xfrm>
            <a:off x="843053" y="1298805"/>
            <a:ext cx="5503493" cy="4249787"/>
            <a:chOff x="5676900" y="1376314"/>
            <a:chExt cx="5503493" cy="4249787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2BCF638-6B93-F1F1-EE3B-7E6B7BF088A0}"/>
                </a:ext>
              </a:extLst>
            </p:cNvPr>
            <p:cNvSpPr/>
            <p:nvPr/>
          </p:nvSpPr>
          <p:spPr>
            <a:xfrm>
              <a:off x="5676900" y="1376314"/>
              <a:ext cx="1274991" cy="1336115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A black and grey letter&#10;&#10;Description automatically generated">
              <a:extLst>
                <a:ext uri="{FF2B5EF4-FFF2-40B4-BE49-F238E27FC236}">
                  <a16:creationId xmlns:a16="http://schemas.microsoft.com/office/drawing/2014/main" id="{D14FFFEA-A8C5-1E53-E865-1606BD5D5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64934" y="3146983"/>
              <a:ext cx="2615459" cy="72651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BA3935F-B388-F6F0-54CF-08DAA47DD1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676900" y="2842184"/>
              <a:ext cx="1295400" cy="1336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563DA76-F1C4-CA01-4AF3-5DEE01E0AA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079455" y="2842184"/>
              <a:ext cx="1295400" cy="1336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2" descr="C:\Users\achow\Desktop\Calendar\Photos\FINAL_HBZOO_102414_3030.jpg">
              <a:extLst>
                <a:ext uri="{FF2B5EF4-FFF2-40B4-BE49-F238E27FC236}">
                  <a16:creationId xmlns:a16="http://schemas.microsoft.com/office/drawing/2014/main" id="{818ACFE0-DD7C-D330-B412-C57C0A7FC7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872664" y="1376314"/>
              <a:ext cx="1300162" cy="1347836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3" descr="C:\Users\achow\Desktop\HNTB Website Art\1364x773\Smart Truck 1364x773 08.jpg">
              <a:extLst>
                <a:ext uri="{FF2B5EF4-FFF2-40B4-BE49-F238E27FC236}">
                  <a16:creationId xmlns:a16="http://schemas.microsoft.com/office/drawing/2014/main" id="{D0F4B89E-F8E9-E7D9-2170-5373AE2F54F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483232" y="4274111"/>
              <a:ext cx="2689594" cy="1326589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5" descr="C:\Users\achow\Desktop\Photo 6_Completed south track over Delaware River - eastbound train.JPG">
              <a:extLst>
                <a:ext uri="{FF2B5EF4-FFF2-40B4-BE49-F238E27FC236}">
                  <a16:creationId xmlns:a16="http://schemas.microsoft.com/office/drawing/2014/main" id="{F6FE2512-DD0B-D7E4-027A-46D3243583D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676900" y="4283075"/>
              <a:ext cx="1295400" cy="1343026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>
              <a:extLst>
                <a:ext uri="{FF2B5EF4-FFF2-40B4-BE49-F238E27FC236}">
                  <a16:creationId xmlns:a16="http://schemas.microsoft.com/office/drawing/2014/main" id="{89FD4B63-2876-44A4-CF84-8D51BFF973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079455" y="4283073"/>
              <a:ext cx="1295400" cy="1343028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C:\Users\achow\Desktop\Photography\Projects\HNTB PPT photos\Hardy Toll Road construction HNTB  32.jpg">
              <a:extLst>
                <a:ext uri="{FF2B5EF4-FFF2-40B4-BE49-F238E27FC236}">
                  <a16:creationId xmlns:a16="http://schemas.microsoft.com/office/drawing/2014/main" id="{DEB5F093-AF00-A330-A9C4-ECFAE11765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079454" y="1376314"/>
              <a:ext cx="2693196" cy="13478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748E8F4-6941-1FF6-28E6-38ED4CA12410}"/>
              </a:ext>
            </a:extLst>
          </p:cNvPr>
          <p:cNvSpPr txBox="1"/>
          <p:nvPr/>
        </p:nvSpPr>
        <p:spPr>
          <a:xfrm>
            <a:off x="6629322" y="1144545"/>
            <a:ext cx="5655375" cy="494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sz="2400" b="1" dirty="0">
                <a:solidFill>
                  <a:srgbClr val="002060"/>
                </a:solidFill>
                <a:latin typeface="Arial" charset="0"/>
              </a:rPr>
              <a:t>MARKETS AND SERVICES </a:t>
            </a:r>
          </a:p>
        </p:txBody>
      </p:sp>
    </p:spTree>
    <p:extLst>
      <p:ext uri="{BB962C8B-B14F-4D97-AF65-F5344CB8AC3E}">
        <p14:creationId xmlns:p14="http://schemas.microsoft.com/office/powerpoint/2010/main" val="209530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map of the united states&#10;&#10;Description automatically generated">
            <a:extLst>
              <a:ext uri="{FF2B5EF4-FFF2-40B4-BE49-F238E27FC236}">
                <a16:creationId xmlns:a16="http://schemas.microsoft.com/office/drawing/2014/main" id="{FD84D3B7-9FE2-6002-C248-2D9F09D9BE4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4687" y="1043877"/>
            <a:ext cx="8327132" cy="5120411"/>
          </a:xfrm>
          <a:prstGeom prst="rect">
            <a:avLst/>
          </a:prstGeom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A6A7A770-B155-0D70-7210-5FE051774C3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 algn="ctr"/>
            <a:r>
              <a:rPr lang="en-US" sz="4800" b="1" dirty="0">
                <a:solidFill>
                  <a:srgbClr val="00B0F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Welcome and Introduction</a:t>
            </a: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7187DC1D-E491-3704-708D-9C578720CC15}"/>
              </a:ext>
            </a:extLst>
          </p:cNvPr>
          <p:cNvSpPr txBox="1">
            <a:spLocks/>
          </p:cNvSpPr>
          <p:nvPr/>
        </p:nvSpPr>
        <p:spPr>
          <a:xfrm>
            <a:off x="159710" y="3025253"/>
            <a:ext cx="3543300" cy="2866502"/>
          </a:xfrm>
          <a:prstGeom prst="rect">
            <a:avLst/>
          </a:prstGeom>
          <a:noFill/>
          <a:ln w="28575">
            <a:noFill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 indent="-228600">
              <a:buClr>
                <a:srgbClr val="FF66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rgbClr val="00206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80 Offices</a:t>
            </a:r>
          </a:p>
          <a:p>
            <a:pPr marL="228600" indent="-228600">
              <a:buClr>
                <a:srgbClr val="FF6600"/>
              </a:buClr>
              <a:buSzPct val="120000"/>
              <a:buFont typeface="Wingdings" panose="05000000000000000000" pitchFamily="2" charset="2"/>
              <a:buChar char="§"/>
            </a:pPr>
            <a:endParaRPr lang="en-US" sz="2800" b="1" dirty="0">
              <a:solidFill>
                <a:srgbClr val="00206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28600" indent="-228600">
              <a:buClr>
                <a:srgbClr val="FF66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rgbClr val="00206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7 Divisions</a:t>
            </a:r>
          </a:p>
          <a:p>
            <a:pPr marL="228600" indent="-228600">
              <a:buClr>
                <a:srgbClr val="FF6600"/>
              </a:buClr>
              <a:buSzPct val="120000"/>
              <a:buFont typeface="Wingdings" panose="05000000000000000000" pitchFamily="2" charset="2"/>
              <a:buChar char="§"/>
            </a:pPr>
            <a:endParaRPr lang="en-US" sz="2800" b="1" dirty="0">
              <a:solidFill>
                <a:srgbClr val="00206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28600" indent="-228600">
              <a:buClr>
                <a:srgbClr val="FF66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rgbClr val="00206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9 Florida Offices</a:t>
            </a:r>
            <a:endParaRPr lang="en-US" sz="4000" b="1" dirty="0">
              <a:solidFill>
                <a:srgbClr val="00206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6" name="Picture 5" descr="A black and grey letter&#10;&#10;Description automatically generated">
            <a:extLst>
              <a:ext uri="{FF2B5EF4-FFF2-40B4-BE49-F238E27FC236}">
                <a16:creationId xmlns:a16="http://schemas.microsoft.com/office/drawing/2014/main" id="{D14FFFEA-A8C5-1E53-E865-1606BD5D58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73" y="1357468"/>
            <a:ext cx="2161664" cy="60046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F9D1497-79BB-DEB2-89C2-D0C9FB3E1E95}"/>
              </a:ext>
            </a:extLst>
          </p:cNvPr>
          <p:cNvCxnSpPr/>
          <p:nvPr/>
        </p:nvCxnSpPr>
        <p:spPr>
          <a:xfrm>
            <a:off x="199173" y="2524544"/>
            <a:ext cx="21616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983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81387-44FF-9642-0074-DD26082E929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rgbClr val="00B0F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What is Resilience?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D24D52-5171-ABBC-6508-5B37EB3B6D8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60400" y="1292102"/>
            <a:ext cx="11087100" cy="5095998"/>
          </a:xfrm>
        </p:spPr>
        <p:txBody>
          <a:bodyPr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FF6600"/>
              </a:buClr>
              <a:buNone/>
            </a:pPr>
            <a:r>
              <a:rPr lang="en-US" sz="3200" b="1" dirty="0">
                <a:solidFill>
                  <a:schemeClr val="bg1"/>
                </a:solidFill>
              </a:rPr>
              <a:t>“The capacity to withstand or recover from Shocks and Stresses”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Clr>
                <a:srgbClr val="FF6600"/>
              </a:buClr>
              <a:buFont typeface="Wingdings" panose="05000000000000000000" pitchFamily="2" charset="2"/>
              <a:buChar char="§"/>
            </a:pPr>
            <a:endParaRPr lang="en-US" sz="3200" dirty="0">
              <a:solidFill>
                <a:schemeClr val="bg1"/>
              </a:solidFill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Clr>
                <a:srgbClr val="FF6600"/>
              </a:buClr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bg1"/>
                </a:solidFill>
              </a:rPr>
              <a:t>Resilience is not just drainage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Clr>
                <a:srgbClr val="FF6600"/>
              </a:buClr>
              <a:buFont typeface="Wingdings" panose="05000000000000000000" pitchFamily="2" charset="2"/>
              <a:buChar char="§"/>
            </a:pPr>
            <a:endParaRPr lang="en-US" sz="3200" dirty="0">
              <a:solidFill>
                <a:schemeClr val="bg1"/>
              </a:solidFill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Clr>
                <a:srgbClr val="FF6600"/>
              </a:buClr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bg1"/>
                </a:solidFill>
              </a:rPr>
              <a:t>Resilience is not just preparing for natural disasters and sea level rise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Clr>
                <a:srgbClr val="FF6600"/>
              </a:buClr>
              <a:buFont typeface="Wingdings" panose="05000000000000000000" pitchFamily="2" charset="2"/>
              <a:buChar char="§"/>
            </a:pPr>
            <a:endParaRPr lang="en-US" sz="3200" dirty="0">
              <a:solidFill>
                <a:schemeClr val="bg1"/>
              </a:solidFill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Clr>
                <a:srgbClr val="FF6600"/>
              </a:buClr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bg1"/>
                </a:solidFill>
              </a:rPr>
              <a:t>Resilience is definitely NOT the same as Sustainability!</a:t>
            </a:r>
          </a:p>
        </p:txBody>
      </p:sp>
    </p:spTree>
    <p:extLst>
      <p:ext uri="{BB962C8B-B14F-4D97-AF65-F5344CB8AC3E}">
        <p14:creationId xmlns:p14="http://schemas.microsoft.com/office/powerpoint/2010/main" val="368064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113BF-1577-AE55-6737-F7B602A8F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1" dirty="0">
                <a:solidFill>
                  <a:srgbClr val="00B0F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What are Shocks and Stresses</a:t>
            </a:r>
            <a:endParaRPr lang="en-US" sz="4000" b="1" u="sng" dirty="0">
              <a:solidFill>
                <a:srgbClr val="00B0F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63371C-65D3-62DE-CB40-7BBC231EA13D}"/>
              </a:ext>
            </a:extLst>
          </p:cNvPr>
          <p:cNvSpPr txBox="1">
            <a:spLocks/>
          </p:cNvSpPr>
          <p:nvPr/>
        </p:nvSpPr>
        <p:spPr>
          <a:xfrm>
            <a:off x="1069848" y="1256547"/>
            <a:ext cx="4754880" cy="64008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rgbClr val="FF6600"/>
                </a:solidFill>
              </a:rPr>
              <a:t>Shocks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D1565C-EFB8-8CE9-A84F-A311F252C92E}"/>
              </a:ext>
            </a:extLst>
          </p:cNvPr>
          <p:cNvSpPr txBox="1">
            <a:spLocks/>
          </p:cNvSpPr>
          <p:nvPr/>
        </p:nvSpPr>
        <p:spPr>
          <a:xfrm>
            <a:off x="1597687" y="1896627"/>
            <a:ext cx="5094515" cy="329184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</a:rPr>
              <a:t>Think “events”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</a:rPr>
              <a:t>Hurricanes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</a:rPr>
              <a:t>Storm Surge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</a:rPr>
              <a:t>Tornados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</a:rPr>
              <a:t>Earthquakes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</a:rPr>
              <a:t>Fires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</a:rPr>
              <a:t>Sudden Economic/Societal Events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24EBA7D-8304-CE0A-F547-A02432CF217B}"/>
              </a:ext>
            </a:extLst>
          </p:cNvPr>
          <p:cNvSpPr txBox="1">
            <a:spLocks/>
          </p:cNvSpPr>
          <p:nvPr/>
        </p:nvSpPr>
        <p:spPr>
          <a:xfrm>
            <a:off x="6773391" y="1235854"/>
            <a:ext cx="4754880" cy="64008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rgbClr val="FF6600"/>
                </a:solidFill>
              </a:rPr>
              <a:t>Stresses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0D315CA-3866-9E16-C419-6D265C663B3C}"/>
              </a:ext>
            </a:extLst>
          </p:cNvPr>
          <p:cNvSpPr txBox="1">
            <a:spLocks/>
          </p:cNvSpPr>
          <p:nvPr/>
        </p:nvSpPr>
        <p:spPr>
          <a:xfrm>
            <a:off x="6773391" y="1896627"/>
            <a:ext cx="5271767" cy="374468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</a:rPr>
              <a:t>Think “chronic conditions”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</a:rPr>
              <a:t>Sea Level Rise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</a:rPr>
              <a:t>Repeated Flooding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</a:rPr>
              <a:t>King Tide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</a:rPr>
              <a:t>Climate Change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</a:rPr>
              <a:t>Degrading Economic/Societal Conditions</a:t>
            </a:r>
          </a:p>
        </p:txBody>
      </p:sp>
    </p:spTree>
    <p:extLst>
      <p:ext uri="{BB962C8B-B14F-4D97-AF65-F5344CB8AC3E}">
        <p14:creationId xmlns:p14="http://schemas.microsoft.com/office/powerpoint/2010/main" val="356318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E879449C42ECD408E4437C1C293BAB4" ma:contentTypeVersion="3" ma:contentTypeDescription="Create a new document." ma:contentTypeScope="" ma:versionID="431047b429059d5df0095b42c8f61838">
  <xsd:schema xmlns:xsd="http://www.w3.org/2001/XMLSchema" xmlns:xs="http://www.w3.org/2001/XMLSchema" xmlns:p="http://schemas.microsoft.com/office/2006/metadata/properties" xmlns:ns2="441e4f15-1d4b-4a3e-a5ae-845858ec4f8b" targetNamespace="http://schemas.microsoft.com/office/2006/metadata/properties" ma:root="true" ma:fieldsID="68d3e7c94182346c3beb25665a80e338" ns2:_="">
    <xsd:import namespace="441e4f15-1d4b-4a3e-a5ae-845858ec4f8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1e4f15-1d4b-4a3e-a5ae-845858ec4f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247A3FA-FA51-4E33-A1AB-CCF1D7D0281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D215604-6C27-4631-A8DE-DF848F6686D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41e4f15-1d4b-4a3e-a5ae-845858ec4f8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612</TotalTime>
  <Words>848</Words>
  <Application>Microsoft Office PowerPoint</Application>
  <PresentationFormat>Widescreen</PresentationFormat>
  <Paragraphs>182</Paragraphs>
  <Slides>29</Slides>
  <Notes>2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Arial</vt:lpstr>
      <vt:lpstr>Calibri</vt:lpstr>
      <vt:lpstr>Calibri Light</vt:lpstr>
      <vt:lpstr>Century Gothic</vt:lpstr>
      <vt:lpstr>Courier New</vt:lpstr>
      <vt:lpstr>Ebrima</vt:lpstr>
      <vt:lpstr>Wingdings</vt:lpstr>
      <vt:lpstr>Custom Design</vt:lpstr>
      <vt:lpstr>1_Office Theme</vt:lpstr>
      <vt:lpstr>Worksheet</vt:lpstr>
      <vt:lpstr>PORT OF FERNANDINA</vt:lpstr>
      <vt:lpstr>Meeting Agenda</vt:lpstr>
      <vt:lpstr>Welcome and Introduction</vt:lpstr>
      <vt:lpstr>Welcome and Introduction</vt:lpstr>
      <vt:lpstr>Welcome and Introduction</vt:lpstr>
      <vt:lpstr>Welcome and Introduction</vt:lpstr>
      <vt:lpstr>Welcome and Introduction</vt:lpstr>
      <vt:lpstr>What is Resilience?</vt:lpstr>
      <vt:lpstr>What are Shocks and Stresses</vt:lpstr>
      <vt:lpstr>What Resilience IS and IS NOT</vt:lpstr>
      <vt:lpstr>Related Federal and State Efforts</vt:lpstr>
      <vt:lpstr>FDOT COMPASS</vt:lpstr>
      <vt:lpstr>Project Overview</vt:lpstr>
      <vt:lpstr>Project Overview</vt:lpstr>
      <vt:lpstr>Port Terminal Existing Conditions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Discussion on Impacts with Key Stakeholders</vt:lpstr>
      <vt:lpstr>Thank You - 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dcaplen.Checker</dc:creator>
  <cp:lastModifiedBy>Rossana Hebron</cp:lastModifiedBy>
  <cp:revision>19</cp:revision>
  <dcterms:created xsi:type="dcterms:W3CDTF">2023-06-06T19:39:43Z</dcterms:created>
  <dcterms:modified xsi:type="dcterms:W3CDTF">2023-07-13T19:52:27Z</dcterms:modified>
</cp:coreProperties>
</file>