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6" r:id="rId5"/>
    <p:sldId id="259" r:id="rId6"/>
    <p:sldId id="261" r:id="rId7"/>
    <p:sldId id="260" r:id="rId8"/>
    <p:sldId id="262" r:id="rId9"/>
    <p:sldId id="264" r:id="rId10"/>
    <p:sldId id="263" r:id="rId11"/>
    <p:sldId id="266" r:id="rId12"/>
    <p:sldId id="267" r:id="rId13"/>
    <p:sldId id="265" r:id="rId14"/>
    <p:sldId id="268" r:id="rId15"/>
    <p:sldId id="269" r:id="rId16"/>
    <p:sldId id="275" r:id="rId17"/>
    <p:sldId id="273" r:id="rId18"/>
    <p:sldId id="270" r:id="rId19"/>
    <p:sldId id="283" r:id="rId20"/>
    <p:sldId id="291" r:id="rId21"/>
    <p:sldId id="271" r:id="rId22"/>
    <p:sldId id="272" r:id="rId23"/>
    <p:sldId id="278" r:id="rId24"/>
    <p:sldId id="279" r:id="rId25"/>
    <p:sldId id="280" r:id="rId26"/>
    <p:sldId id="281" r:id="rId27"/>
    <p:sldId id="282" r:id="rId28"/>
    <p:sldId id="274" r:id="rId29"/>
    <p:sldId id="284" r:id="rId30"/>
    <p:sldId id="290" r:id="rId31"/>
    <p:sldId id="287" r:id="rId32"/>
    <p:sldId id="288" r:id="rId33"/>
    <p:sldId id="289" r:id="rId34"/>
    <p:sldId id="27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30" autoAdjust="0"/>
    <p:restoredTop sz="94660"/>
  </p:normalViewPr>
  <p:slideViewPr>
    <p:cSldViewPr snapToGrid="0">
      <p:cViewPr varScale="1">
        <p:scale>
          <a:sx n="65" d="100"/>
          <a:sy n="65" d="100"/>
        </p:scale>
        <p:origin x="7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044EF4-3D26-456D-9163-C042EF5C9AFF}"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E16DB-B5E7-474F-9689-D8837BAF7DED}" type="slidenum">
              <a:rPr lang="en-US" smtClean="0"/>
              <a:t>‹#›</a:t>
            </a:fld>
            <a:endParaRPr lang="en-US"/>
          </a:p>
        </p:txBody>
      </p:sp>
    </p:spTree>
    <p:extLst>
      <p:ext uri="{BB962C8B-B14F-4D97-AF65-F5344CB8AC3E}">
        <p14:creationId xmlns:p14="http://schemas.microsoft.com/office/powerpoint/2010/main" val="258971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044EF4-3D26-456D-9163-C042EF5C9AFF}"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E16DB-B5E7-474F-9689-D8837BAF7DED}" type="slidenum">
              <a:rPr lang="en-US" smtClean="0"/>
              <a:t>‹#›</a:t>
            </a:fld>
            <a:endParaRPr lang="en-US"/>
          </a:p>
        </p:txBody>
      </p:sp>
    </p:spTree>
    <p:extLst>
      <p:ext uri="{BB962C8B-B14F-4D97-AF65-F5344CB8AC3E}">
        <p14:creationId xmlns:p14="http://schemas.microsoft.com/office/powerpoint/2010/main" val="193789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044EF4-3D26-456D-9163-C042EF5C9AFF}"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E16DB-B5E7-474F-9689-D8837BAF7DED}" type="slidenum">
              <a:rPr lang="en-US" smtClean="0"/>
              <a:t>‹#›</a:t>
            </a:fld>
            <a:endParaRPr lang="en-US"/>
          </a:p>
        </p:txBody>
      </p:sp>
    </p:spTree>
    <p:extLst>
      <p:ext uri="{BB962C8B-B14F-4D97-AF65-F5344CB8AC3E}">
        <p14:creationId xmlns:p14="http://schemas.microsoft.com/office/powerpoint/2010/main" val="2939934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044EF4-3D26-456D-9163-C042EF5C9AFF}"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E16DB-B5E7-474F-9689-D8837BAF7DED}" type="slidenum">
              <a:rPr lang="en-US" smtClean="0"/>
              <a:t>‹#›</a:t>
            </a:fld>
            <a:endParaRPr lang="en-US"/>
          </a:p>
        </p:txBody>
      </p:sp>
    </p:spTree>
    <p:extLst>
      <p:ext uri="{BB962C8B-B14F-4D97-AF65-F5344CB8AC3E}">
        <p14:creationId xmlns:p14="http://schemas.microsoft.com/office/powerpoint/2010/main" val="3196687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044EF4-3D26-456D-9163-C042EF5C9AFF}"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E16DB-B5E7-474F-9689-D8837BAF7DED}" type="slidenum">
              <a:rPr lang="en-US" smtClean="0"/>
              <a:t>‹#›</a:t>
            </a:fld>
            <a:endParaRPr lang="en-US"/>
          </a:p>
        </p:txBody>
      </p:sp>
    </p:spTree>
    <p:extLst>
      <p:ext uri="{BB962C8B-B14F-4D97-AF65-F5344CB8AC3E}">
        <p14:creationId xmlns:p14="http://schemas.microsoft.com/office/powerpoint/2010/main" val="3782024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044EF4-3D26-456D-9163-C042EF5C9AFF}"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E16DB-B5E7-474F-9689-D8837BAF7DED}" type="slidenum">
              <a:rPr lang="en-US" smtClean="0"/>
              <a:t>‹#›</a:t>
            </a:fld>
            <a:endParaRPr lang="en-US"/>
          </a:p>
        </p:txBody>
      </p:sp>
    </p:spTree>
    <p:extLst>
      <p:ext uri="{BB962C8B-B14F-4D97-AF65-F5344CB8AC3E}">
        <p14:creationId xmlns:p14="http://schemas.microsoft.com/office/powerpoint/2010/main" val="4001447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044EF4-3D26-456D-9163-C042EF5C9AFF}" type="datetimeFigureOut">
              <a:rPr lang="en-US" smtClean="0"/>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E16DB-B5E7-474F-9689-D8837BAF7DED}" type="slidenum">
              <a:rPr lang="en-US" smtClean="0"/>
              <a:t>‹#›</a:t>
            </a:fld>
            <a:endParaRPr lang="en-US"/>
          </a:p>
        </p:txBody>
      </p:sp>
    </p:spTree>
    <p:extLst>
      <p:ext uri="{BB962C8B-B14F-4D97-AF65-F5344CB8AC3E}">
        <p14:creationId xmlns:p14="http://schemas.microsoft.com/office/powerpoint/2010/main" val="3316524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044EF4-3D26-456D-9163-C042EF5C9AFF}" type="datetimeFigureOut">
              <a:rPr lang="en-US" smtClean="0"/>
              <a:t>10/26/2015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8E16DB-B5E7-474F-9689-D8837BAF7DED}" type="slidenum">
              <a:rPr lang="en-US" smtClean="0"/>
              <a:t>‹#›</a:t>
            </a:fld>
            <a:endParaRPr lang="en-US"/>
          </a:p>
        </p:txBody>
      </p:sp>
    </p:spTree>
    <p:extLst>
      <p:ext uri="{BB962C8B-B14F-4D97-AF65-F5344CB8AC3E}">
        <p14:creationId xmlns:p14="http://schemas.microsoft.com/office/powerpoint/2010/main" val="397863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44EF4-3D26-456D-9163-C042EF5C9AFF}"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8E16DB-B5E7-474F-9689-D8837BAF7DED}" type="slidenum">
              <a:rPr lang="en-US" smtClean="0"/>
              <a:t>‹#›</a:t>
            </a:fld>
            <a:endParaRPr lang="en-US"/>
          </a:p>
        </p:txBody>
      </p:sp>
    </p:spTree>
    <p:extLst>
      <p:ext uri="{BB962C8B-B14F-4D97-AF65-F5344CB8AC3E}">
        <p14:creationId xmlns:p14="http://schemas.microsoft.com/office/powerpoint/2010/main" val="2384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044EF4-3D26-456D-9163-C042EF5C9AFF}"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E16DB-B5E7-474F-9689-D8837BAF7DED}" type="slidenum">
              <a:rPr lang="en-US" smtClean="0"/>
              <a:t>‹#›</a:t>
            </a:fld>
            <a:endParaRPr lang="en-US"/>
          </a:p>
        </p:txBody>
      </p:sp>
    </p:spTree>
    <p:extLst>
      <p:ext uri="{BB962C8B-B14F-4D97-AF65-F5344CB8AC3E}">
        <p14:creationId xmlns:p14="http://schemas.microsoft.com/office/powerpoint/2010/main" val="848563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044EF4-3D26-456D-9163-C042EF5C9AFF}"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E16DB-B5E7-474F-9689-D8837BAF7DED}" type="slidenum">
              <a:rPr lang="en-US" smtClean="0"/>
              <a:t>‹#›</a:t>
            </a:fld>
            <a:endParaRPr lang="en-US"/>
          </a:p>
        </p:txBody>
      </p:sp>
    </p:spTree>
    <p:extLst>
      <p:ext uri="{BB962C8B-B14F-4D97-AF65-F5344CB8AC3E}">
        <p14:creationId xmlns:p14="http://schemas.microsoft.com/office/powerpoint/2010/main" val="1337291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000">
              <a:schemeClr val="accent1">
                <a:lumMod val="5000"/>
                <a:lumOff val="95000"/>
              </a:schemeClr>
            </a:gs>
            <a:gs pos="41000">
              <a:schemeClr val="accent1">
                <a:lumMod val="45000"/>
                <a:lumOff val="55000"/>
              </a:schemeClr>
            </a:gs>
            <a:gs pos="68000">
              <a:schemeClr val="accent1">
                <a:lumMod val="45000"/>
                <a:lumOff val="55000"/>
              </a:schemeClr>
            </a:gs>
            <a:gs pos="99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044EF4-3D26-456D-9163-C042EF5C9AFF}" type="datetimeFigureOut">
              <a:rPr lang="en-US" smtClean="0"/>
              <a:t>10/26/2015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E16DB-B5E7-474F-9689-D8837BAF7DED}" type="slidenum">
              <a:rPr lang="en-US" smtClean="0"/>
              <a:t>‹#›</a:t>
            </a:fld>
            <a:endParaRPr lang="en-US"/>
          </a:p>
        </p:txBody>
      </p:sp>
    </p:spTree>
    <p:extLst>
      <p:ext uri="{BB962C8B-B14F-4D97-AF65-F5344CB8AC3E}">
        <p14:creationId xmlns:p14="http://schemas.microsoft.com/office/powerpoint/2010/main" val="506106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HAZMAT</a:t>
            </a:r>
            <a:r>
              <a:rPr lang="en-US" dirty="0" smtClean="0"/>
              <a:t>	</a:t>
            </a:r>
            <a:endParaRPr lang="en-US" dirty="0"/>
          </a:p>
        </p:txBody>
      </p:sp>
      <p:sp>
        <p:nvSpPr>
          <p:cNvPr id="3" name="Subtitle 2"/>
          <p:cNvSpPr>
            <a:spLocks noGrp="1"/>
          </p:cNvSpPr>
          <p:nvPr>
            <p:ph type="subTitle" idx="1"/>
          </p:nvPr>
        </p:nvSpPr>
        <p:spPr/>
        <p:txBody>
          <a:bodyPr>
            <a:normAutofit/>
          </a:bodyPr>
          <a:lstStyle/>
          <a:p>
            <a:r>
              <a:rPr lang="en-US" sz="2800" dirty="0" smtClean="0"/>
              <a:t>CWO2 E. W. Bertsch</a:t>
            </a:r>
          </a:p>
          <a:p>
            <a:r>
              <a:rPr lang="en-US" sz="2800" dirty="0" smtClean="0"/>
              <a:t>USCG-R</a:t>
            </a:r>
            <a:endParaRPr lang="en-US" sz="2800" dirty="0"/>
          </a:p>
        </p:txBody>
      </p:sp>
    </p:spTree>
    <p:extLst>
      <p:ext uri="{BB962C8B-B14F-4D97-AF65-F5344CB8AC3E}">
        <p14:creationId xmlns:p14="http://schemas.microsoft.com/office/powerpoint/2010/main" val="24113032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5: Oxidizers and Organic Peroxides</a:t>
            </a:r>
            <a:endParaRPr lang="en-US" dirty="0"/>
          </a:p>
        </p:txBody>
      </p:sp>
      <p:sp>
        <p:nvSpPr>
          <p:cNvPr id="3" name="Content Placeholder 2"/>
          <p:cNvSpPr>
            <a:spLocks noGrp="1"/>
          </p:cNvSpPr>
          <p:nvPr>
            <p:ph idx="1"/>
          </p:nvPr>
        </p:nvSpPr>
        <p:spPr/>
        <p:txBody>
          <a:bodyPr/>
          <a:lstStyle/>
          <a:p>
            <a:r>
              <a:rPr lang="en-US" dirty="0" smtClean="0"/>
              <a:t>5.1, 49 CFR 173.127(a), Oxidizer means any material that may, generally by yielding oxygen, cause or enhance combustion of other materials.</a:t>
            </a:r>
          </a:p>
          <a:p>
            <a:r>
              <a:rPr lang="en-US" dirty="0" smtClean="0"/>
              <a:t>5.2, 49 CFR 173.128(a</a:t>
            </a:r>
            <a:r>
              <a:rPr lang="en-US" dirty="0"/>
              <a:t>), </a:t>
            </a:r>
            <a:r>
              <a:rPr lang="en-US" dirty="0" smtClean="0"/>
              <a:t>Organic peroxide means any organic compound containing oxygen (O) and the bivalent (-O-O-) structure and which may be considered a derivative of hydrogen peroxide, where one or more of the hydrogen atoms have been replaced by organic radicals.</a:t>
            </a:r>
          </a:p>
          <a:p>
            <a:pPr lvl="1"/>
            <a:r>
              <a:rPr lang="en-US" dirty="0" smtClean="0"/>
              <a:t>Types A (Forbidden) through G (Non-regulated) with varied degrees of detonation, deflagration, or explosive power based on factors such as confinement, </a:t>
            </a:r>
            <a:r>
              <a:rPr lang="en-US" dirty="0" err="1" smtClean="0"/>
              <a:t>cavitated</a:t>
            </a:r>
            <a:r>
              <a:rPr lang="en-US" dirty="0" smtClean="0"/>
              <a:t> states, or thermal influence.</a:t>
            </a:r>
            <a:endParaRPr lang="en-US" dirty="0"/>
          </a:p>
        </p:txBody>
      </p:sp>
    </p:spTree>
    <p:extLst>
      <p:ext uri="{BB962C8B-B14F-4D97-AF65-F5344CB8AC3E}">
        <p14:creationId xmlns:p14="http://schemas.microsoft.com/office/powerpoint/2010/main" val="2961946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6: Poisonous Materials </a:t>
            </a:r>
            <a:br>
              <a:rPr lang="en-US" dirty="0" smtClean="0"/>
            </a:br>
            <a:r>
              <a:rPr lang="en-US" dirty="0" smtClean="0"/>
              <a:t>and Infectious Substances</a:t>
            </a:r>
            <a:endParaRPr lang="en-US" dirty="0"/>
          </a:p>
        </p:txBody>
      </p:sp>
      <p:sp>
        <p:nvSpPr>
          <p:cNvPr id="3" name="Content Placeholder 2"/>
          <p:cNvSpPr>
            <a:spLocks noGrp="1"/>
          </p:cNvSpPr>
          <p:nvPr>
            <p:ph idx="1"/>
          </p:nvPr>
        </p:nvSpPr>
        <p:spPr/>
        <p:txBody>
          <a:bodyPr>
            <a:normAutofit/>
          </a:bodyPr>
          <a:lstStyle/>
          <a:p>
            <a:r>
              <a:rPr lang="en-US" sz="3200" dirty="0" smtClean="0"/>
              <a:t>6.1, Poisonous materials, 49 CFR 173.132(a); </a:t>
            </a:r>
            <a:r>
              <a:rPr lang="en-US" sz="3200" dirty="0"/>
              <a:t>a</a:t>
            </a:r>
            <a:r>
              <a:rPr lang="en-US" sz="3200" dirty="0" smtClean="0"/>
              <a:t>re any materials, other than a gas, which is known to be so toxic to humans (or in absence of such data be presumed to be) as to afford a hazard to health during transportation.</a:t>
            </a:r>
          </a:p>
          <a:p>
            <a:r>
              <a:rPr lang="en-US" sz="3200" dirty="0" smtClean="0"/>
              <a:t>6.2, Infectious substances, 49 CFR 173.134(a); are any materials known or reasonably expected to contain a pathogen (bacteria, viruses, parasites, fungi) or other agent such as a </a:t>
            </a:r>
            <a:r>
              <a:rPr lang="en-US" sz="3200" dirty="0" err="1" smtClean="0"/>
              <a:t>protienaceous</a:t>
            </a:r>
            <a:r>
              <a:rPr lang="en-US" sz="3200" dirty="0" smtClean="0"/>
              <a:t> infectious particle (prion) that can cause disease in either humans or animals.</a:t>
            </a:r>
            <a:endParaRPr lang="en-US" sz="3200" dirty="0"/>
          </a:p>
        </p:txBody>
      </p:sp>
    </p:spTree>
    <p:extLst>
      <p:ext uri="{BB962C8B-B14F-4D97-AF65-F5344CB8AC3E}">
        <p14:creationId xmlns:p14="http://schemas.microsoft.com/office/powerpoint/2010/main" val="2937404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7: Radioactive Materials </a:t>
            </a:r>
            <a:endParaRPr lang="en-US" dirty="0"/>
          </a:p>
        </p:txBody>
      </p:sp>
      <p:sp>
        <p:nvSpPr>
          <p:cNvPr id="3" name="Content Placeholder 2"/>
          <p:cNvSpPr>
            <a:spLocks noGrp="1"/>
          </p:cNvSpPr>
          <p:nvPr>
            <p:ph idx="1"/>
          </p:nvPr>
        </p:nvSpPr>
        <p:spPr/>
        <p:txBody>
          <a:bodyPr>
            <a:normAutofit/>
          </a:bodyPr>
          <a:lstStyle/>
          <a:p>
            <a:r>
              <a:rPr lang="en-US" sz="3600" dirty="0" smtClean="0"/>
              <a:t>49 CFR 173.403; </a:t>
            </a:r>
            <a:r>
              <a:rPr lang="en-US" sz="3600" dirty="0"/>
              <a:t>m</a:t>
            </a:r>
            <a:r>
              <a:rPr lang="en-US" sz="3600" dirty="0" smtClean="0"/>
              <a:t>eans any material containing radionuclides where both the activity concentration and the total activity in the consignment exceed the values specified in the table in 173.436 or values derived according to the instructions in 173.433.</a:t>
            </a:r>
            <a:endParaRPr lang="en-US" sz="3600" dirty="0"/>
          </a:p>
        </p:txBody>
      </p:sp>
    </p:spTree>
    <p:extLst>
      <p:ext uri="{BB962C8B-B14F-4D97-AF65-F5344CB8AC3E}">
        <p14:creationId xmlns:p14="http://schemas.microsoft.com/office/powerpoint/2010/main" val="579123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8: Corrosive Materials</a:t>
            </a:r>
            <a:endParaRPr lang="en-US" dirty="0"/>
          </a:p>
        </p:txBody>
      </p:sp>
      <p:sp>
        <p:nvSpPr>
          <p:cNvPr id="3" name="Content Placeholder 2"/>
          <p:cNvSpPr>
            <a:spLocks noGrp="1"/>
          </p:cNvSpPr>
          <p:nvPr>
            <p:ph idx="1"/>
          </p:nvPr>
        </p:nvSpPr>
        <p:spPr/>
        <p:txBody>
          <a:bodyPr>
            <a:normAutofit/>
          </a:bodyPr>
          <a:lstStyle/>
          <a:p>
            <a:r>
              <a:rPr lang="en-US" sz="3600" dirty="0" smtClean="0"/>
              <a:t>49 CFR 173.136(a); a liquid or solid that causes full thickness destruction of human skin at the site of contact within a specified period of time.  A liquid, or a solid that may become a liquid during transportation, that has a severe corrosion rate on steel or aluminum based on criteria in 173.137(c)(2).</a:t>
            </a:r>
            <a:endParaRPr lang="en-US" sz="3600" dirty="0"/>
          </a:p>
        </p:txBody>
      </p:sp>
    </p:spTree>
    <p:extLst>
      <p:ext uri="{BB962C8B-B14F-4D97-AF65-F5344CB8AC3E}">
        <p14:creationId xmlns:p14="http://schemas.microsoft.com/office/powerpoint/2010/main" val="67543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9: Miscellaneous Hazardous Materials</a:t>
            </a:r>
            <a:endParaRPr lang="en-US" dirty="0"/>
          </a:p>
        </p:txBody>
      </p:sp>
      <p:sp>
        <p:nvSpPr>
          <p:cNvPr id="3" name="Content Placeholder 2"/>
          <p:cNvSpPr>
            <a:spLocks noGrp="1"/>
          </p:cNvSpPr>
          <p:nvPr>
            <p:ph idx="1"/>
          </p:nvPr>
        </p:nvSpPr>
        <p:spPr/>
        <p:txBody>
          <a:bodyPr>
            <a:normAutofit/>
          </a:bodyPr>
          <a:lstStyle/>
          <a:p>
            <a:r>
              <a:rPr lang="en-US" sz="3600" dirty="0" smtClean="0"/>
              <a:t>49 CFR 173.140; </a:t>
            </a:r>
            <a:r>
              <a:rPr lang="en-US" sz="3600" dirty="0"/>
              <a:t>a</a:t>
            </a:r>
            <a:r>
              <a:rPr lang="en-US" sz="3600" dirty="0" smtClean="0"/>
              <a:t>ny material which presents a hazard during transportation but which does not meet the criteria of any of the other hazard classes.</a:t>
            </a:r>
            <a:endParaRPr lang="en-US" sz="3600" dirty="0"/>
          </a:p>
        </p:txBody>
      </p:sp>
    </p:spTree>
    <p:extLst>
      <p:ext uri="{BB962C8B-B14F-4D97-AF65-F5344CB8AC3E}">
        <p14:creationId xmlns:p14="http://schemas.microsoft.com/office/powerpoint/2010/main" val="2792008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Applicability of the Hazardous Materials Regulations (49 CFR 171-180)</a:t>
            </a:r>
            <a:endParaRPr lang="en-US" dirty="0"/>
          </a:p>
        </p:txBody>
      </p:sp>
      <p:sp>
        <p:nvSpPr>
          <p:cNvPr id="3" name="Content Placeholder 2"/>
          <p:cNvSpPr>
            <a:spLocks noGrp="1"/>
          </p:cNvSpPr>
          <p:nvPr>
            <p:ph idx="1"/>
          </p:nvPr>
        </p:nvSpPr>
        <p:spPr/>
        <p:txBody>
          <a:bodyPr/>
          <a:lstStyle/>
          <a:p>
            <a:r>
              <a:rPr lang="en-US" dirty="0"/>
              <a:t>Federal </a:t>
            </a:r>
            <a:r>
              <a:rPr lang="en-US" dirty="0" smtClean="0"/>
              <a:t>Hazardous Materials </a:t>
            </a:r>
            <a:r>
              <a:rPr lang="en-US" dirty="0"/>
              <a:t>T</a:t>
            </a:r>
            <a:r>
              <a:rPr lang="en-US" dirty="0" smtClean="0"/>
              <a:t>ransportation </a:t>
            </a:r>
            <a:r>
              <a:rPr lang="en-US" dirty="0"/>
              <a:t>L</a:t>
            </a:r>
            <a:r>
              <a:rPr lang="en-US" dirty="0" smtClean="0"/>
              <a:t>aw </a:t>
            </a:r>
            <a:r>
              <a:rPr lang="en-US" dirty="0"/>
              <a:t>(49 U.S.C. 5101 </a:t>
            </a:r>
            <a:r>
              <a:rPr lang="en-US" i="1" dirty="0"/>
              <a:t>et seq.</a:t>
            </a:r>
            <a:r>
              <a:rPr lang="en-US" dirty="0"/>
              <a:t>) directs the Secretary of Transportation to establish regulations for the safe and secure transportation of hazardous materials in commerce, as the Secretary considers appropriate</a:t>
            </a:r>
            <a:r>
              <a:rPr lang="en-US" dirty="0" smtClean="0"/>
              <a:t>.</a:t>
            </a:r>
          </a:p>
          <a:p>
            <a:r>
              <a:rPr lang="en-US" dirty="0" smtClean="0"/>
              <a:t>The Modal Agencies have established their own programs to prioritize their inspection activities of transporters of hazardous materials. </a:t>
            </a:r>
          </a:p>
          <a:p>
            <a:pPr lvl="1"/>
            <a:r>
              <a:rPr lang="en-US" dirty="0" smtClean="0"/>
              <a:t>Violations found during carrier audits</a:t>
            </a:r>
          </a:p>
          <a:p>
            <a:pPr lvl="1"/>
            <a:r>
              <a:rPr lang="en-US" dirty="0" smtClean="0"/>
              <a:t>Non-frivolous written complaints</a:t>
            </a:r>
          </a:p>
          <a:p>
            <a:pPr lvl="1"/>
            <a:r>
              <a:rPr lang="en-US" dirty="0" smtClean="0"/>
              <a:t>HAZMAT incident reports</a:t>
            </a:r>
          </a:p>
          <a:p>
            <a:pPr lvl="1"/>
            <a:r>
              <a:rPr lang="en-US" dirty="0" smtClean="0"/>
              <a:t>Other agency referrals and targeting of high risk HAZMAT</a:t>
            </a:r>
            <a:endParaRPr lang="en-US" dirty="0"/>
          </a:p>
        </p:txBody>
      </p:sp>
    </p:spTree>
    <p:extLst>
      <p:ext uri="{BB962C8B-B14F-4D97-AF65-F5344CB8AC3E}">
        <p14:creationId xmlns:p14="http://schemas.microsoft.com/office/powerpoint/2010/main" val="23759284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Applicability of the HMR</a:t>
            </a:r>
            <a:endParaRPr lang="en-US" dirty="0"/>
          </a:p>
        </p:txBody>
      </p:sp>
      <p:sp>
        <p:nvSpPr>
          <p:cNvPr id="3" name="Content Placeholder 2"/>
          <p:cNvSpPr>
            <a:spLocks noGrp="1"/>
          </p:cNvSpPr>
          <p:nvPr>
            <p:ph idx="1"/>
          </p:nvPr>
        </p:nvSpPr>
        <p:spPr/>
        <p:txBody>
          <a:bodyPr>
            <a:normAutofit/>
          </a:bodyPr>
          <a:lstStyle/>
          <a:p>
            <a:r>
              <a:rPr lang="en-US" sz="3200" dirty="0"/>
              <a:t>Interstate, intrastate, and foreign carriers by rail car, aircraft, motor vehicle and vessel</a:t>
            </a:r>
            <a:r>
              <a:rPr lang="en-US" sz="3200" dirty="0" smtClean="0"/>
              <a:t>.</a:t>
            </a:r>
          </a:p>
          <a:p>
            <a:r>
              <a:rPr lang="en-US" sz="3200" dirty="0" smtClean="0"/>
              <a:t>The </a:t>
            </a:r>
            <a:r>
              <a:rPr lang="en-US" sz="3200" dirty="0"/>
              <a:t>representation that a hazardous material is present in a package, container, rail car, aircraft, motor vehicle or vessel</a:t>
            </a:r>
            <a:r>
              <a:rPr lang="en-US" sz="3200" dirty="0" smtClean="0"/>
              <a:t>.</a:t>
            </a:r>
          </a:p>
          <a:p>
            <a:r>
              <a:rPr lang="en-US" sz="3200" dirty="0" smtClean="0"/>
              <a:t>The </a:t>
            </a:r>
            <a:r>
              <a:rPr lang="en-US" sz="3200" dirty="0"/>
              <a:t>manufacture, fabrication, marking, maintenance, reconditioning, repairing or testing of a package or container which is represented, marked, certified or sold for use in the transportation of hazardous materials (49 CFR 171.1(a</a:t>
            </a:r>
            <a:r>
              <a:rPr lang="en-US" sz="3200" dirty="0" smtClean="0"/>
              <a:t>))</a:t>
            </a:r>
            <a:endParaRPr lang="en-US" sz="3200" dirty="0"/>
          </a:p>
        </p:txBody>
      </p:sp>
    </p:spTree>
    <p:extLst>
      <p:ext uri="{BB962C8B-B14F-4D97-AF65-F5344CB8AC3E}">
        <p14:creationId xmlns:p14="http://schemas.microsoft.com/office/powerpoint/2010/main" val="2106618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General Requirements (49 CFR 171.2)</a:t>
            </a:r>
            <a:endParaRPr lang="en-US" dirty="0"/>
          </a:p>
        </p:txBody>
      </p:sp>
      <p:sp>
        <p:nvSpPr>
          <p:cNvPr id="3" name="Content Placeholder 2"/>
          <p:cNvSpPr>
            <a:spLocks noGrp="1"/>
          </p:cNvSpPr>
          <p:nvPr>
            <p:ph idx="1"/>
          </p:nvPr>
        </p:nvSpPr>
        <p:spPr/>
        <p:txBody>
          <a:bodyPr>
            <a:noAutofit/>
          </a:bodyPr>
          <a:lstStyle/>
          <a:p>
            <a:r>
              <a:rPr lang="en-US" dirty="0" smtClean="0"/>
              <a:t>(a) </a:t>
            </a:r>
            <a:r>
              <a:rPr lang="en-US" dirty="0"/>
              <a:t>Each person who performs a function covered by this subchapter must perform that function in accordance with this subchapter.</a:t>
            </a:r>
          </a:p>
          <a:p>
            <a:r>
              <a:rPr lang="en-US" dirty="0" smtClean="0"/>
              <a:t>(b) </a:t>
            </a:r>
            <a:r>
              <a:rPr lang="en-US" dirty="0"/>
              <a:t>Each person who offers a hazardous material for transportation in commerce must comply with all applicable requirements of this subchapter, or an exemption or special permit, approval, or registration issued under this subchapter or under subchapter A of this chapter. There may be more than one </a:t>
            </a:r>
            <a:r>
              <a:rPr lang="en-US" dirty="0" err="1"/>
              <a:t>offeror</a:t>
            </a:r>
            <a:r>
              <a:rPr lang="en-US" dirty="0"/>
              <a:t> of a shipment of hazardous materials. Each </a:t>
            </a:r>
            <a:r>
              <a:rPr lang="en-US" dirty="0" err="1"/>
              <a:t>offeror</a:t>
            </a:r>
            <a:r>
              <a:rPr lang="en-US" dirty="0"/>
              <a:t> is responsible for complying with the requirements of this </a:t>
            </a:r>
            <a:r>
              <a:rPr lang="en-US" dirty="0" smtClean="0"/>
              <a:t>subchapter…</a:t>
            </a:r>
            <a:endParaRPr lang="en-US" dirty="0"/>
          </a:p>
        </p:txBody>
      </p:sp>
    </p:spTree>
    <p:extLst>
      <p:ext uri="{BB962C8B-B14F-4D97-AF65-F5344CB8AC3E}">
        <p14:creationId xmlns:p14="http://schemas.microsoft.com/office/powerpoint/2010/main" val="25457473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Enforcement of the HMR</a:t>
            </a:r>
            <a:endParaRPr lang="en-US" dirty="0"/>
          </a:p>
        </p:txBody>
      </p:sp>
      <p:sp>
        <p:nvSpPr>
          <p:cNvPr id="3" name="Content Placeholder 2"/>
          <p:cNvSpPr>
            <a:spLocks noGrp="1"/>
          </p:cNvSpPr>
          <p:nvPr>
            <p:ph idx="1"/>
          </p:nvPr>
        </p:nvSpPr>
        <p:spPr/>
        <p:txBody>
          <a:bodyPr>
            <a:normAutofit/>
          </a:bodyPr>
          <a:lstStyle/>
          <a:p>
            <a:r>
              <a:rPr lang="en-US" sz="3200" dirty="0"/>
              <a:t>Special agents of the Department of Transportation can not be denied reasonable access to those areas that fall within the official scope of their duties. The Secretary has delegated this authority to the Federal Aviation Administration (FAA), Federal Motor Carrier Safety Administration (FMCSA), Federal Railway Administration (FRA), Pipeline and Hazardous Materials Safety Administration (PHMSA), and the United States Coast Guard (USCG). </a:t>
            </a:r>
          </a:p>
        </p:txBody>
      </p:sp>
    </p:spTree>
    <p:extLst>
      <p:ext uri="{BB962C8B-B14F-4D97-AF65-F5344CB8AC3E}">
        <p14:creationId xmlns:p14="http://schemas.microsoft.com/office/powerpoint/2010/main" val="3093934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Better follow the rules</a:t>
            </a:r>
            <a:r>
              <a:rPr lang="en-US" dirty="0" smtClean="0"/>
              <a:t>, 49 CFR 171.1(g)</a:t>
            </a:r>
            <a:endParaRPr lang="en-US" dirty="0"/>
          </a:p>
        </p:txBody>
      </p:sp>
      <p:sp>
        <p:nvSpPr>
          <p:cNvPr id="3" name="Content Placeholder 2"/>
          <p:cNvSpPr>
            <a:spLocks noGrp="1"/>
          </p:cNvSpPr>
          <p:nvPr>
            <p:ph idx="1"/>
          </p:nvPr>
        </p:nvSpPr>
        <p:spPr/>
        <p:txBody>
          <a:bodyPr/>
          <a:lstStyle/>
          <a:p>
            <a:r>
              <a:rPr lang="en-US" i="1" dirty="0"/>
              <a:t>Penalties for noncompliance.</a:t>
            </a:r>
            <a:r>
              <a:rPr lang="en-US" dirty="0"/>
              <a:t> Each person who knowingly violates a requirement of the Federal </a:t>
            </a:r>
            <a:r>
              <a:rPr lang="en-US" dirty="0" smtClean="0"/>
              <a:t>Hazardous </a:t>
            </a:r>
            <a:r>
              <a:rPr lang="en-US" dirty="0"/>
              <a:t>M</a:t>
            </a:r>
            <a:r>
              <a:rPr lang="en-US" dirty="0" smtClean="0"/>
              <a:t>aterial </a:t>
            </a:r>
            <a:r>
              <a:rPr lang="en-US" dirty="0"/>
              <a:t>T</a:t>
            </a:r>
            <a:r>
              <a:rPr lang="en-US" dirty="0" smtClean="0"/>
              <a:t>ransportation </a:t>
            </a:r>
            <a:r>
              <a:rPr lang="en-US" dirty="0"/>
              <a:t>L</a:t>
            </a:r>
            <a:r>
              <a:rPr lang="en-US" dirty="0" smtClean="0"/>
              <a:t>aw</a:t>
            </a:r>
            <a:r>
              <a:rPr lang="en-US" dirty="0"/>
              <a:t>, an order issued under Federal H</a:t>
            </a:r>
            <a:r>
              <a:rPr lang="en-US" dirty="0" smtClean="0"/>
              <a:t>azardous </a:t>
            </a:r>
            <a:r>
              <a:rPr lang="en-US" dirty="0"/>
              <a:t>M</a:t>
            </a:r>
            <a:r>
              <a:rPr lang="en-US" dirty="0" smtClean="0"/>
              <a:t>aterial </a:t>
            </a:r>
            <a:r>
              <a:rPr lang="en-US" dirty="0"/>
              <a:t>T</a:t>
            </a:r>
            <a:r>
              <a:rPr lang="en-US" dirty="0" smtClean="0"/>
              <a:t>ransportation Law</a:t>
            </a:r>
            <a:r>
              <a:rPr lang="en-US" dirty="0"/>
              <a:t>, subchapter A of this chapter, or a special permit or approval issued under subchapter A or C of this chapter is liable for a civil penalty of not more than $75,000 for each violation, except the maximum civil penalty is $175,000 if the violation results in death, serious illness or severe injury to any person or substantial destruction of property. There is no minimum civil penalty, except for a minimum civil penalty of $450 for a violation relating to training.</a:t>
            </a:r>
          </a:p>
        </p:txBody>
      </p:sp>
    </p:spTree>
    <p:extLst>
      <p:ext uri="{BB962C8B-B14F-4D97-AF65-F5344CB8AC3E}">
        <p14:creationId xmlns:p14="http://schemas.microsoft.com/office/powerpoint/2010/main" val="4225560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HAZMAT?</a:t>
            </a:r>
            <a:endParaRPr lang="en-US" dirty="0"/>
          </a:p>
        </p:txBody>
      </p:sp>
      <p:sp>
        <p:nvSpPr>
          <p:cNvPr id="3" name="Content Placeholder 2"/>
          <p:cNvSpPr>
            <a:spLocks noGrp="1"/>
          </p:cNvSpPr>
          <p:nvPr>
            <p:ph idx="1"/>
          </p:nvPr>
        </p:nvSpPr>
        <p:spPr/>
        <p:txBody>
          <a:bodyPr>
            <a:normAutofit/>
          </a:bodyPr>
          <a:lstStyle/>
          <a:p>
            <a:r>
              <a:rPr lang="en-US" sz="3200" i="1" dirty="0" smtClean="0">
                <a:effectLst/>
              </a:rPr>
              <a:t>49 CFR 171.8:  Hazardous material</a:t>
            </a:r>
            <a:r>
              <a:rPr lang="en-US" sz="3200" dirty="0" smtClean="0"/>
              <a:t> means a substance or material that the Secretary of Transportation has determined is capable of posing an unreasonable risk to health, safety, and property when transported in commerce, and has designated as hazardous under section 5103 of Federal Hazardous </a:t>
            </a:r>
            <a:r>
              <a:rPr lang="en-US" sz="3200" dirty="0"/>
              <a:t>M</a:t>
            </a:r>
            <a:r>
              <a:rPr lang="en-US" sz="3200" dirty="0" smtClean="0"/>
              <a:t>aterials Transportation </a:t>
            </a:r>
            <a:r>
              <a:rPr lang="en-US" sz="3200" dirty="0"/>
              <a:t>L</a:t>
            </a:r>
            <a:r>
              <a:rPr lang="en-US" sz="3200" dirty="0" smtClean="0"/>
              <a:t>aw (49 U.S.C. 5103). </a:t>
            </a:r>
            <a:endParaRPr lang="en-US" sz="3200" dirty="0"/>
          </a:p>
        </p:txBody>
      </p:sp>
    </p:spTree>
    <p:extLst>
      <p:ext uri="{BB962C8B-B14F-4D97-AF65-F5344CB8AC3E}">
        <p14:creationId xmlns:p14="http://schemas.microsoft.com/office/powerpoint/2010/main" val="5549844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Criminal Penalties</a:t>
            </a:r>
            <a:endParaRPr lang="en-US" dirty="0"/>
          </a:p>
        </p:txBody>
      </p:sp>
      <p:sp>
        <p:nvSpPr>
          <p:cNvPr id="3" name="Content Placeholder 2"/>
          <p:cNvSpPr>
            <a:spLocks noGrp="1"/>
          </p:cNvSpPr>
          <p:nvPr>
            <p:ph idx="1"/>
          </p:nvPr>
        </p:nvSpPr>
        <p:spPr/>
        <p:txBody>
          <a:bodyPr/>
          <a:lstStyle/>
          <a:p>
            <a:r>
              <a:rPr lang="en-US" sz="3600" dirty="0"/>
              <a:t>An individual who </a:t>
            </a:r>
            <a:r>
              <a:rPr lang="en-US" sz="3600" dirty="0" smtClean="0"/>
              <a:t>willfully violates </a:t>
            </a:r>
            <a:r>
              <a:rPr lang="en-US" sz="3600" dirty="0"/>
              <a:t>a provision of the HMR may be fined, under Title 18 U.S.C., up </a:t>
            </a:r>
            <a:r>
              <a:rPr lang="en-US" sz="3600" dirty="0" smtClean="0"/>
              <a:t>to $</a:t>
            </a:r>
            <a:r>
              <a:rPr lang="en-US" sz="3600" dirty="0"/>
              <a:t>250,000, be imprisoned for not more than 5 years, or both; a </a:t>
            </a:r>
            <a:r>
              <a:rPr lang="en-US" sz="3600" dirty="0" smtClean="0"/>
              <a:t>business entity </a:t>
            </a:r>
            <a:r>
              <a:rPr lang="en-US" sz="3600" dirty="0"/>
              <a:t>may be fined up to $500,000.</a:t>
            </a:r>
            <a:r>
              <a:rPr lang="en-US" b="1" dirty="0"/>
              <a:t/>
            </a:r>
            <a:br>
              <a:rPr lang="en-US" b="1" dirty="0"/>
            </a:br>
            <a:endParaRPr lang="en-US" dirty="0"/>
          </a:p>
        </p:txBody>
      </p:sp>
    </p:spTree>
    <p:extLst>
      <p:ext uri="{BB962C8B-B14F-4D97-AF65-F5344CB8AC3E}">
        <p14:creationId xmlns:p14="http://schemas.microsoft.com/office/powerpoint/2010/main" val="671645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 176, Carriage by vessel</a:t>
            </a:r>
            <a:endParaRPr lang="en-US" dirty="0"/>
          </a:p>
        </p:txBody>
      </p:sp>
      <p:sp>
        <p:nvSpPr>
          <p:cNvPr id="3" name="Content Placeholder 2"/>
          <p:cNvSpPr>
            <a:spLocks noGrp="1"/>
          </p:cNvSpPr>
          <p:nvPr>
            <p:ph idx="1"/>
          </p:nvPr>
        </p:nvSpPr>
        <p:spPr/>
        <p:txBody>
          <a:bodyPr/>
          <a:lstStyle/>
          <a:p>
            <a:r>
              <a:rPr lang="en-US" sz="3200" b="1" dirty="0" smtClean="0"/>
              <a:t>§176.15</a:t>
            </a:r>
            <a:r>
              <a:rPr lang="en-US" sz="3200" b="1" dirty="0"/>
              <a:t> </a:t>
            </a:r>
            <a:r>
              <a:rPr lang="en-US" sz="3200" b="1" dirty="0" smtClean="0"/>
              <a:t>Enforcement; </a:t>
            </a:r>
            <a:r>
              <a:rPr lang="en-US" sz="3200" dirty="0" smtClean="0"/>
              <a:t>An </a:t>
            </a:r>
            <a:r>
              <a:rPr lang="en-US" sz="3200" dirty="0"/>
              <a:t>enforcement officer of the U.S. Coast Guard may at any time and at any place, within the jurisdiction of the United States, board any vessel for the purpose of enforcement of this subchapter and inspect any shipment of hazardous materials as defined in this subchapter.</a:t>
            </a:r>
          </a:p>
          <a:p>
            <a:endParaRPr lang="en-US" dirty="0"/>
          </a:p>
        </p:txBody>
      </p:sp>
    </p:spTree>
    <p:extLst>
      <p:ext uri="{BB962C8B-B14F-4D97-AF65-F5344CB8AC3E}">
        <p14:creationId xmlns:p14="http://schemas.microsoft.com/office/powerpoint/2010/main" val="1620115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386"/>
            <a:ext cx="10758055" cy="1713057"/>
          </a:xfrm>
        </p:spPr>
        <p:txBody>
          <a:bodyPr>
            <a:normAutofit fontScale="90000"/>
          </a:bodyPr>
          <a:lstStyle/>
          <a:p>
            <a:pPr algn="ctr"/>
            <a:r>
              <a:rPr lang="en-US" dirty="0" smtClean="0"/>
              <a:t>Title 33 Navigation and </a:t>
            </a:r>
            <a:r>
              <a:rPr lang="en-US" dirty="0"/>
              <a:t>N</a:t>
            </a:r>
            <a:r>
              <a:rPr lang="en-US" dirty="0" smtClean="0"/>
              <a:t>avigable Waters, Part 6 Protection &amp; Security of Vessels, Harbors, and Waterfront Facilities</a:t>
            </a:r>
            <a:endParaRPr lang="en-US" dirty="0"/>
          </a:p>
        </p:txBody>
      </p:sp>
      <p:sp>
        <p:nvSpPr>
          <p:cNvPr id="3" name="Content Placeholder 2"/>
          <p:cNvSpPr>
            <a:spLocks noGrp="1"/>
          </p:cNvSpPr>
          <p:nvPr>
            <p:ph idx="1"/>
          </p:nvPr>
        </p:nvSpPr>
        <p:spPr>
          <a:xfrm>
            <a:off x="838200" y="2158134"/>
            <a:ext cx="10515600" cy="4351338"/>
          </a:xfrm>
        </p:spPr>
        <p:txBody>
          <a:bodyPr/>
          <a:lstStyle/>
          <a:p>
            <a:r>
              <a:rPr lang="en-US" b="1" dirty="0"/>
              <a:t>§6.04-1  Enforcement</a:t>
            </a:r>
            <a:r>
              <a:rPr lang="en-US" b="1" dirty="0" smtClean="0"/>
              <a:t>. (a) </a:t>
            </a:r>
            <a:r>
              <a:rPr lang="en-US" dirty="0" smtClean="0"/>
              <a:t>The </a:t>
            </a:r>
            <a:r>
              <a:rPr lang="en-US" dirty="0"/>
              <a:t>rules and regulations in this part shall be enforced by the Captain of the Port under the supervision and general direction of the District Commander, Area Commander, and the Commandant. All authority and power vested in the Captain of the Port by the regulations in this part shall be deemed vested in and may be exercised by the District Commander, Area Commander, and the </a:t>
            </a:r>
            <a:r>
              <a:rPr lang="en-US" dirty="0" smtClean="0"/>
              <a:t>Commandant.</a:t>
            </a:r>
          </a:p>
          <a:p>
            <a:r>
              <a:rPr lang="en-US" dirty="0"/>
              <a:t>(b) The rules and regulations in this part may be enforced by any other officer or petty officer of the Coast Guard designated by the District Commander, Area Commander, or the Commandant.</a:t>
            </a:r>
          </a:p>
          <a:p>
            <a:endParaRPr lang="en-US" dirty="0"/>
          </a:p>
        </p:txBody>
      </p:sp>
    </p:spTree>
    <p:extLst>
      <p:ext uri="{BB962C8B-B14F-4D97-AF65-F5344CB8AC3E}">
        <p14:creationId xmlns:p14="http://schemas.microsoft.com/office/powerpoint/2010/main" val="22800886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386"/>
            <a:ext cx="10758055" cy="1713057"/>
          </a:xfrm>
        </p:spPr>
        <p:txBody>
          <a:bodyPr>
            <a:normAutofit fontScale="90000"/>
          </a:bodyPr>
          <a:lstStyle/>
          <a:p>
            <a:pPr algn="ctr"/>
            <a:r>
              <a:rPr lang="en-US" dirty="0" smtClean="0"/>
              <a:t>Title 33 Navigation and </a:t>
            </a:r>
            <a:r>
              <a:rPr lang="en-US" dirty="0"/>
              <a:t>N</a:t>
            </a:r>
            <a:r>
              <a:rPr lang="en-US" dirty="0" smtClean="0"/>
              <a:t>avigable Waters, Part 6 Protection &amp; Security of Vessels, Harbors, and Waterfront Facilities</a:t>
            </a:r>
            <a:endParaRPr lang="en-US" dirty="0"/>
          </a:p>
        </p:txBody>
      </p:sp>
      <p:sp>
        <p:nvSpPr>
          <p:cNvPr id="3" name="Content Placeholder 2"/>
          <p:cNvSpPr>
            <a:spLocks noGrp="1"/>
          </p:cNvSpPr>
          <p:nvPr>
            <p:ph idx="1"/>
          </p:nvPr>
        </p:nvSpPr>
        <p:spPr>
          <a:xfrm>
            <a:off x="838200" y="2158134"/>
            <a:ext cx="10515600" cy="4351338"/>
          </a:xfrm>
        </p:spPr>
        <p:txBody>
          <a:bodyPr/>
          <a:lstStyle/>
          <a:p>
            <a:r>
              <a:rPr lang="en-US" sz="3200" b="1" dirty="0"/>
              <a:t>§</a:t>
            </a:r>
            <a:r>
              <a:rPr lang="en-US" sz="3200" b="1" dirty="0" smtClean="0"/>
              <a:t>6.04-7</a:t>
            </a:r>
            <a:r>
              <a:rPr lang="en-US" sz="3200" b="1" dirty="0"/>
              <a:t> </a:t>
            </a:r>
            <a:r>
              <a:rPr lang="en-US" sz="3200" b="1" dirty="0" smtClean="0"/>
              <a:t>Visitation</a:t>
            </a:r>
            <a:r>
              <a:rPr lang="en-US" sz="3200" b="1" dirty="0"/>
              <a:t>, search, and removal</a:t>
            </a:r>
            <a:r>
              <a:rPr lang="en-US" sz="3200" b="1" dirty="0" smtClean="0"/>
              <a:t>.  </a:t>
            </a:r>
            <a:r>
              <a:rPr lang="en-US" sz="3200" dirty="0" smtClean="0"/>
              <a:t>The </a:t>
            </a:r>
            <a:r>
              <a:rPr lang="en-US" sz="3200" dirty="0"/>
              <a:t>Captain of the Port may cause to be inspected and searched at any time any vessel, waterfront facility, or security zone, or any person, article, or thing thereon or therein, within the jurisdiction of the United States, may place guards upon any such vessel, waterfront facility, or security zone and may remove therefrom any and all persons, articles, or things not specifically authorized by him to go or remain thereon or therein.</a:t>
            </a:r>
          </a:p>
          <a:p>
            <a:endParaRPr lang="en-US" dirty="0"/>
          </a:p>
        </p:txBody>
      </p:sp>
    </p:spTree>
    <p:extLst>
      <p:ext uri="{BB962C8B-B14F-4D97-AF65-F5344CB8AC3E}">
        <p14:creationId xmlns:p14="http://schemas.microsoft.com/office/powerpoint/2010/main" val="1576308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386"/>
            <a:ext cx="10758055" cy="1713057"/>
          </a:xfrm>
        </p:spPr>
        <p:txBody>
          <a:bodyPr>
            <a:normAutofit fontScale="90000"/>
          </a:bodyPr>
          <a:lstStyle/>
          <a:p>
            <a:pPr algn="ctr"/>
            <a:r>
              <a:rPr lang="en-US" dirty="0" smtClean="0"/>
              <a:t>Title 33 Navigation and </a:t>
            </a:r>
            <a:r>
              <a:rPr lang="en-US" dirty="0"/>
              <a:t>N</a:t>
            </a:r>
            <a:r>
              <a:rPr lang="en-US" dirty="0" smtClean="0"/>
              <a:t>avigable Waters, Part 6 Protection &amp; Security of Vessels, Harbors, and Waterfront Facilities</a:t>
            </a:r>
            <a:endParaRPr lang="en-US" dirty="0"/>
          </a:p>
        </p:txBody>
      </p:sp>
      <p:sp>
        <p:nvSpPr>
          <p:cNvPr id="3" name="Content Placeholder 2"/>
          <p:cNvSpPr>
            <a:spLocks noGrp="1"/>
          </p:cNvSpPr>
          <p:nvPr>
            <p:ph idx="1"/>
          </p:nvPr>
        </p:nvSpPr>
        <p:spPr>
          <a:xfrm>
            <a:off x="838200" y="2158134"/>
            <a:ext cx="10515600" cy="4351338"/>
          </a:xfrm>
        </p:spPr>
        <p:txBody>
          <a:bodyPr/>
          <a:lstStyle/>
          <a:p>
            <a:r>
              <a:rPr lang="en-US" b="1" dirty="0" smtClean="0"/>
              <a:t>§</a:t>
            </a:r>
            <a:r>
              <a:rPr lang="en-US" b="1" dirty="0"/>
              <a:t>6.04-8  </a:t>
            </a:r>
            <a:r>
              <a:rPr lang="en-US" b="1" dirty="0" smtClean="0"/>
              <a:t>Possession </a:t>
            </a:r>
            <a:r>
              <a:rPr lang="en-US" b="1" dirty="0"/>
              <a:t>and control of vessels</a:t>
            </a:r>
            <a:r>
              <a:rPr lang="en-US" b="1" dirty="0" smtClean="0"/>
              <a:t>.  </a:t>
            </a:r>
            <a:r>
              <a:rPr lang="en-US" dirty="0" smtClean="0"/>
              <a:t>The </a:t>
            </a:r>
            <a:r>
              <a:rPr lang="en-US" dirty="0"/>
              <a:t>Captain of t</a:t>
            </a:r>
            <a:r>
              <a:rPr lang="en-US" dirty="0" smtClean="0"/>
              <a:t>he </a:t>
            </a:r>
            <a:r>
              <a:rPr lang="en-US" dirty="0"/>
              <a:t>P</a:t>
            </a:r>
            <a:r>
              <a:rPr lang="en-US" dirty="0" smtClean="0"/>
              <a:t>ort </a:t>
            </a:r>
            <a:r>
              <a:rPr lang="en-US" dirty="0"/>
              <a:t>may supervise and control the movement of any vessel and shall take full or partial possession or control of any vessel or any part thereof, within the territorial waters of the United States under his jurisdiction, whenever it appears to him that such action is necessary in order to secure such vessel from damage or injury, or to prevent damage or injury to any vessel or waterfront facility or waters of the United States, or to secure the observance of rights and obligations of the United States.</a:t>
            </a:r>
          </a:p>
          <a:p>
            <a:endParaRPr lang="en-US" dirty="0"/>
          </a:p>
        </p:txBody>
      </p:sp>
    </p:spTree>
    <p:extLst>
      <p:ext uri="{BB962C8B-B14F-4D97-AF65-F5344CB8AC3E}">
        <p14:creationId xmlns:p14="http://schemas.microsoft.com/office/powerpoint/2010/main" val="2528801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386"/>
            <a:ext cx="10758055" cy="1713057"/>
          </a:xfrm>
        </p:spPr>
        <p:txBody>
          <a:bodyPr>
            <a:normAutofit fontScale="90000"/>
          </a:bodyPr>
          <a:lstStyle/>
          <a:p>
            <a:pPr algn="ctr"/>
            <a:r>
              <a:rPr lang="en-US" dirty="0" smtClean="0"/>
              <a:t>Title 33 Navigation and </a:t>
            </a:r>
            <a:r>
              <a:rPr lang="en-US" dirty="0"/>
              <a:t>N</a:t>
            </a:r>
            <a:r>
              <a:rPr lang="en-US" dirty="0" smtClean="0"/>
              <a:t>avigable Waters, Part 6 Protection &amp; Security of Vessels, Harbors, and Waterfront Facilities</a:t>
            </a:r>
            <a:endParaRPr lang="en-US" dirty="0"/>
          </a:p>
        </p:txBody>
      </p:sp>
      <p:sp>
        <p:nvSpPr>
          <p:cNvPr id="3" name="Content Placeholder 2"/>
          <p:cNvSpPr>
            <a:spLocks noGrp="1"/>
          </p:cNvSpPr>
          <p:nvPr>
            <p:ph idx="1"/>
          </p:nvPr>
        </p:nvSpPr>
        <p:spPr>
          <a:xfrm>
            <a:off x="838200" y="2158134"/>
            <a:ext cx="10515600" cy="4351338"/>
          </a:xfrm>
        </p:spPr>
        <p:txBody>
          <a:bodyPr>
            <a:normAutofit/>
          </a:bodyPr>
          <a:lstStyle/>
          <a:p>
            <a:r>
              <a:rPr lang="en-US" sz="3200" b="1" dirty="0"/>
              <a:t>§6.04-11  Assistance of other agencies</a:t>
            </a:r>
            <a:r>
              <a:rPr lang="en-US" sz="3200" b="1" dirty="0" smtClean="0"/>
              <a:t>.  </a:t>
            </a:r>
            <a:r>
              <a:rPr lang="en-US" sz="3200" dirty="0" smtClean="0"/>
              <a:t>The </a:t>
            </a:r>
            <a:r>
              <a:rPr lang="en-US" sz="3200" dirty="0"/>
              <a:t>Captain of the </a:t>
            </a:r>
            <a:r>
              <a:rPr lang="en-US" sz="3200" dirty="0" smtClean="0"/>
              <a:t>Port </a:t>
            </a:r>
            <a:r>
              <a:rPr lang="en-US" sz="3200" dirty="0"/>
              <a:t>may enlist the aid and cooperation of Federal, State, county, municipal, and private agencies to assist in the enforcement of regulations issued pursuant to this part.</a:t>
            </a:r>
          </a:p>
        </p:txBody>
      </p:sp>
    </p:spTree>
    <p:extLst>
      <p:ext uri="{BB962C8B-B14F-4D97-AF65-F5344CB8AC3E}">
        <p14:creationId xmlns:p14="http://schemas.microsoft.com/office/powerpoint/2010/main" val="1468914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386"/>
            <a:ext cx="10758055" cy="1713057"/>
          </a:xfrm>
        </p:spPr>
        <p:txBody>
          <a:bodyPr>
            <a:normAutofit fontScale="90000"/>
          </a:bodyPr>
          <a:lstStyle/>
          <a:p>
            <a:pPr algn="ctr"/>
            <a:r>
              <a:rPr lang="en-US" dirty="0" smtClean="0"/>
              <a:t>Title 33 Navigation and </a:t>
            </a:r>
            <a:r>
              <a:rPr lang="en-US" dirty="0"/>
              <a:t>N</a:t>
            </a:r>
            <a:r>
              <a:rPr lang="en-US" dirty="0" smtClean="0"/>
              <a:t>avigable Waters, Part 6 Protection &amp; Security of Vessels, Harbors, and Waterfront Facilities</a:t>
            </a:r>
            <a:endParaRPr lang="en-US" dirty="0"/>
          </a:p>
        </p:txBody>
      </p:sp>
      <p:sp>
        <p:nvSpPr>
          <p:cNvPr id="3" name="Content Placeholder 2"/>
          <p:cNvSpPr>
            <a:spLocks noGrp="1"/>
          </p:cNvSpPr>
          <p:nvPr>
            <p:ph idx="1"/>
          </p:nvPr>
        </p:nvSpPr>
        <p:spPr>
          <a:xfrm>
            <a:off x="838200" y="2158134"/>
            <a:ext cx="10515600" cy="4351338"/>
          </a:xfrm>
        </p:spPr>
        <p:txBody>
          <a:bodyPr>
            <a:normAutofit/>
          </a:bodyPr>
          <a:lstStyle/>
          <a:p>
            <a:r>
              <a:rPr lang="en-US" sz="3200" b="1" dirty="0" smtClean="0"/>
              <a:t>§160.109</a:t>
            </a:r>
            <a:r>
              <a:rPr lang="en-US" sz="3200" b="1" dirty="0"/>
              <a:t> Waterfront facility safety</a:t>
            </a:r>
            <a:r>
              <a:rPr lang="en-US" sz="3200" b="1" dirty="0" smtClean="0"/>
              <a:t>.  </a:t>
            </a:r>
            <a:r>
              <a:rPr lang="en-US" sz="3200" dirty="0" smtClean="0"/>
              <a:t>(</a:t>
            </a:r>
            <a:r>
              <a:rPr lang="en-US" sz="3200" dirty="0"/>
              <a:t>a) To prevent damage to, or the destruction of, any bridge or other structure on or in the navigable waters of the United States, or any land structure or shore area immediately adjacent to such waters, and to protect the navigable waters and the resources therein from harm resulting from vessel or structure damage, destruction, or loss, each District Commander or Captain of the Port </a:t>
            </a:r>
            <a:r>
              <a:rPr lang="en-US" sz="3200" dirty="0" smtClean="0"/>
              <a:t>may;</a:t>
            </a:r>
            <a:endParaRPr lang="en-US" sz="3200" dirty="0"/>
          </a:p>
        </p:txBody>
      </p:sp>
    </p:spTree>
    <p:extLst>
      <p:ext uri="{BB962C8B-B14F-4D97-AF65-F5344CB8AC3E}">
        <p14:creationId xmlns:p14="http://schemas.microsoft.com/office/powerpoint/2010/main" val="14259362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386"/>
            <a:ext cx="10758055" cy="1713057"/>
          </a:xfrm>
        </p:spPr>
        <p:txBody>
          <a:bodyPr>
            <a:normAutofit fontScale="90000"/>
          </a:bodyPr>
          <a:lstStyle/>
          <a:p>
            <a:pPr algn="ctr"/>
            <a:r>
              <a:rPr lang="en-US" dirty="0" smtClean="0"/>
              <a:t>Title 33 Navigation and </a:t>
            </a:r>
            <a:r>
              <a:rPr lang="en-US" dirty="0"/>
              <a:t>N</a:t>
            </a:r>
            <a:r>
              <a:rPr lang="en-US" dirty="0" smtClean="0"/>
              <a:t>avigable Waters, Part 6 Protection &amp; Security of Vessels, Harbors, and Waterfront Facilities</a:t>
            </a:r>
            <a:endParaRPr lang="en-US" dirty="0"/>
          </a:p>
        </p:txBody>
      </p:sp>
      <p:sp>
        <p:nvSpPr>
          <p:cNvPr id="3" name="Content Placeholder 2"/>
          <p:cNvSpPr>
            <a:spLocks noGrp="1"/>
          </p:cNvSpPr>
          <p:nvPr>
            <p:ph idx="1"/>
          </p:nvPr>
        </p:nvSpPr>
        <p:spPr>
          <a:xfrm>
            <a:off x="838200" y="2158134"/>
            <a:ext cx="10515600" cy="4351338"/>
          </a:xfrm>
        </p:spPr>
        <p:txBody>
          <a:bodyPr/>
          <a:lstStyle/>
          <a:p>
            <a:r>
              <a:rPr lang="en-US" b="1" dirty="0" smtClean="0"/>
              <a:t>§160.109</a:t>
            </a:r>
            <a:r>
              <a:rPr lang="en-US" b="1" dirty="0"/>
              <a:t> Waterfront facility </a:t>
            </a:r>
            <a:r>
              <a:rPr lang="en-US" b="1" dirty="0" smtClean="0"/>
              <a:t>safety</a:t>
            </a:r>
            <a:r>
              <a:rPr lang="en-US" b="1" dirty="0"/>
              <a:t> </a:t>
            </a:r>
            <a:r>
              <a:rPr lang="en-US" b="1" dirty="0" smtClean="0"/>
              <a:t>(continued).</a:t>
            </a:r>
          </a:p>
          <a:p>
            <a:r>
              <a:rPr lang="en-US" dirty="0"/>
              <a:t>(1) Direct the handling, loading, unloading, storage, and movement (including the emergency removal, control and disposition) of explosives or other dangerous articles and substances, including oil or hazardous material as those terms are defined in 46 U.S.C. 2101 on any structure on or in the navigable waters of the United States, or any land structure or shore area immediately adjacent to those waters; </a:t>
            </a:r>
            <a:r>
              <a:rPr lang="en-US" dirty="0" smtClean="0"/>
              <a:t>and</a:t>
            </a:r>
          </a:p>
          <a:p>
            <a:r>
              <a:rPr lang="en-US" dirty="0"/>
              <a:t>(2) Conduct examinations to assure compliance with the safety equipment requirements for structures.</a:t>
            </a:r>
          </a:p>
          <a:p>
            <a:endParaRPr lang="en-US" dirty="0"/>
          </a:p>
        </p:txBody>
      </p:sp>
    </p:spTree>
    <p:extLst>
      <p:ext uri="{BB962C8B-B14F-4D97-AF65-F5344CB8AC3E}">
        <p14:creationId xmlns:p14="http://schemas.microsoft.com/office/powerpoint/2010/main" val="3588734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Safety Zones (33 CFR 165.20)</a:t>
            </a:r>
            <a:endParaRPr lang="en-US" dirty="0"/>
          </a:p>
        </p:txBody>
      </p:sp>
      <p:sp>
        <p:nvSpPr>
          <p:cNvPr id="3" name="Content Placeholder 2"/>
          <p:cNvSpPr>
            <a:spLocks noGrp="1"/>
          </p:cNvSpPr>
          <p:nvPr>
            <p:ph idx="1"/>
          </p:nvPr>
        </p:nvSpPr>
        <p:spPr/>
        <p:txBody>
          <a:bodyPr>
            <a:normAutofit/>
          </a:bodyPr>
          <a:lstStyle/>
          <a:p>
            <a:r>
              <a:rPr lang="en-US" sz="3600" b="1" dirty="0"/>
              <a:t>§165.20   Safety zones</a:t>
            </a:r>
            <a:r>
              <a:rPr lang="en-US" sz="3600" b="1" dirty="0" smtClean="0"/>
              <a:t>. </a:t>
            </a:r>
            <a:r>
              <a:rPr lang="en-US" sz="3600" dirty="0" smtClean="0"/>
              <a:t> A Safety </a:t>
            </a:r>
            <a:r>
              <a:rPr lang="en-US" sz="3600" dirty="0"/>
              <a:t>Zone is a water area, shore area, or water and shore area to which, for safety or environmental purposes, access is limited to authorized persons, vehicles, or vessels. It may be stationary and described by fixed limits or it may be described as a zone around a vessel in motion.</a:t>
            </a:r>
          </a:p>
          <a:p>
            <a:endParaRPr lang="en-US" dirty="0"/>
          </a:p>
        </p:txBody>
      </p:sp>
    </p:spTree>
    <p:extLst>
      <p:ext uri="{BB962C8B-B14F-4D97-AF65-F5344CB8AC3E}">
        <p14:creationId xmlns:p14="http://schemas.microsoft.com/office/powerpoint/2010/main" val="17804705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Security Zones (33 CFR 165.30)</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§165.30   Security zones</a:t>
            </a:r>
            <a:r>
              <a:rPr lang="en-US" b="1" dirty="0" smtClean="0"/>
              <a:t>. </a:t>
            </a:r>
            <a:r>
              <a:rPr lang="en-US" dirty="0" smtClean="0"/>
              <a:t>(</a:t>
            </a:r>
            <a:r>
              <a:rPr lang="en-US" dirty="0"/>
              <a:t>a) A security zone is an area of land, water, or land and water which is so designated by the Captain of the Port or District Commander for such time as is necessary to prevent damage or injury to any vessel or waterfront facility, to safeguard ports, harbors, territories, or waters of the United States or to secure the observance of the rights and obligations of the United States.</a:t>
            </a:r>
          </a:p>
          <a:p>
            <a:r>
              <a:rPr lang="en-US" dirty="0"/>
              <a:t>(b) The purpose of a security zone is to safeguard from destruction, loss, or injury from sabotage or other subversive acts, accidents, or other causes of a similar nature:</a:t>
            </a:r>
          </a:p>
          <a:p>
            <a:r>
              <a:rPr lang="en-US" dirty="0"/>
              <a:t>(1) Vessels,</a:t>
            </a:r>
          </a:p>
          <a:p>
            <a:r>
              <a:rPr lang="en-US" dirty="0"/>
              <a:t>(2) Harbors,</a:t>
            </a:r>
          </a:p>
          <a:p>
            <a:r>
              <a:rPr lang="en-US" dirty="0"/>
              <a:t>(3) Ports, and</a:t>
            </a:r>
          </a:p>
          <a:p>
            <a:r>
              <a:rPr lang="en-US" dirty="0"/>
              <a:t>(4) Waterfront facilities:</a:t>
            </a:r>
          </a:p>
        </p:txBody>
      </p:sp>
    </p:spTree>
    <p:extLst>
      <p:ext uri="{BB962C8B-B14F-4D97-AF65-F5344CB8AC3E}">
        <p14:creationId xmlns:p14="http://schemas.microsoft.com/office/powerpoint/2010/main" val="157243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HAZMAT?</a:t>
            </a:r>
            <a:endParaRPr lang="en-US" dirty="0"/>
          </a:p>
        </p:txBody>
      </p:sp>
      <p:sp>
        <p:nvSpPr>
          <p:cNvPr id="3" name="Content Placeholder 2"/>
          <p:cNvSpPr>
            <a:spLocks noGrp="1"/>
          </p:cNvSpPr>
          <p:nvPr>
            <p:ph idx="1"/>
          </p:nvPr>
        </p:nvSpPr>
        <p:spPr/>
        <p:txBody>
          <a:bodyPr/>
          <a:lstStyle/>
          <a:p>
            <a:r>
              <a:rPr lang="en-US" sz="3600" dirty="0" smtClean="0"/>
              <a:t>The term includes hazardous substances, hazardous wastes, marine pollutants, elevated temperature materials, materials designated as hazardous in the Hazardous Materials Table (see 49 CFR 172.101), and materials that meet the defining criteria for hazard classes and divisions in part 173 of this subchapter.</a:t>
            </a:r>
          </a:p>
          <a:p>
            <a:endParaRPr lang="en-US" dirty="0"/>
          </a:p>
        </p:txBody>
      </p:sp>
    </p:spTree>
    <p:extLst>
      <p:ext uri="{BB962C8B-B14F-4D97-AF65-F5344CB8AC3E}">
        <p14:creationId xmlns:p14="http://schemas.microsoft.com/office/powerpoint/2010/main" val="27970081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Security Zone</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5910" y="1547446"/>
            <a:ext cx="7671470" cy="5064369"/>
          </a:xfrm>
        </p:spPr>
      </p:pic>
    </p:spTree>
    <p:extLst>
      <p:ext uri="{BB962C8B-B14F-4D97-AF65-F5344CB8AC3E}">
        <p14:creationId xmlns:p14="http://schemas.microsoft.com/office/powerpoint/2010/main" val="7601298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Liquefied Natural Gas</a:t>
            </a:r>
            <a:endParaRPr lang="en-US" dirty="0"/>
          </a:p>
        </p:txBody>
      </p:sp>
      <p:sp>
        <p:nvSpPr>
          <p:cNvPr id="3" name="Content Placeholder 2"/>
          <p:cNvSpPr>
            <a:spLocks noGrp="1"/>
          </p:cNvSpPr>
          <p:nvPr>
            <p:ph sz="half" idx="1"/>
          </p:nvPr>
        </p:nvSpPr>
        <p:spPr/>
        <p:txBody>
          <a:bodyPr/>
          <a:lstStyle/>
          <a:p>
            <a:r>
              <a:rPr lang="en-US" sz="3200" dirty="0"/>
              <a:t>AKA: </a:t>
            </a:r>
            <a:r>
              <a:rPr lang="en-US" sz="3200" dirty="0" smtClean="0"/>
              <a:t>Compressed </a:t>
            </a:r>
            <a:r>
              <a:rPr lang="en-US" sz="3200" dirty="0"/>
              <a:t>Natural Gas (CNG</a:t>
            </a:r>
            <a:r>
              <a:rPr lang="en-US" sz="3200" dirty="0" smtClean="0"/>
              <a:t>), </a:t>
            </a:r>
            <a:r>
              <a:rPr lang="en-US" sz="3200" dirty="0"/>
              <a:t>Methane, Processed Gas, Sweet Natural Gas, Treated </a:t>
            </a:r>
            <a:r>
              <a:rPr lang="en-US" sz="3200" dirty="0" smtClean="0"/>
              <a:t>Gas</a:t>
            </a:r>
          </a:p>
          <a:p>
            <a:r>
              <a:rPr lang="en-US" sz="3200" dirty="0" smtClean="0"/>
              <a:t>UN 1972</a:t>
            </a:r>
          </a:p>
          <a:p>
            <a:r>
              <a:rPr lang="en-US" sz="3200" dirty="0" smtClean="0"/>
              <a:t>Class 2.1</a:t>
            </a:r>
          </a:p>
          <a:p>
            <a:endParaRPr lang="en-US" dirty="0"/>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37925" y="1825625"/>
            <a:ext cx="4000744" cy="4000744"/>
          </a:xfrm>
        </p:spPr>
      </p:pic>
    </p:spTree>
    <p:extLst>
      <p:ext uri="{BB962C8B-B14F-4D97-AF65-F5344CB8AC3E}">
        <p14:creationId xmlns:p14="http://schemas.microsoft.com/office/powerpoint/2010/main" val="32162401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LNG Vessels</a:t>
            </a:r>
            <a:endParaRPr lang="en-US" dirty="0"/>
          </a:p>
        </p:txBody>
      </p:sp>
      <p:sp>
        <p:nvSpPr>
          <p:cNvPr id="3" name="Content Placeholder 2"/>
          <p:cNvSpPr>
            <a:spLocks noGrp="1"/>
          </p:cNvSpPr>
          <p:nvPr>
            <p:ph sz="half" idx="1"/>
          </p:nvPr>
        </p:nvSpPr>
        <p:spPr>
          <a:xfrm>
            <a:off x="738554" y="1825625"/>
            <a:ext cx="5281246" cy="4351338"/>
          </a:xfrm>
        </p:spPr>
        <p:txBody>
          <a:bodyPr/>
          <a:lstStyle/>
          <a:p>
            <a:r>
              <a:rPr lang="en-US" dirty="0" smtClean="0"/>
              <a:t>Regulated under 46 CFR, Subchapter O, Part 154</a:t>
            </a:r>
          </a:p>
          <a:p>
            <a:r>
              <a:rPr lang="en-US" dirty="0" smtClean="0"/>
              <a:t>USCG verifies compliance by both plan review and physical examination</a:t>
            </a:r>
          </a:p>
          <a:p>
            <a:r>
              <a:rPr lang="en-US" dirty="0" smtClean="0"/>
              <a:t>US standards more stringent than IGC (International Gas Code)</a:t>
            </a:r>
          </a:p>
          <a:p>
            <a:r>
              <a:rPr lang="en-US" dirty="0" smtClean="0"/>
              <a:t>Barges regulated in Subchapter D</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78277" y="2028093"/>
            <a:ext cx="5297585" cy="3716216"/>
          </a:xfrm>
        </p:spPr>
      </p:pic>
    </p:spTree>
    <p:extLst>
      <p:ext uri="{BB962C8B-B14F-4D97-AF65-F5344CB8AC3E}">
        <p14:creationId xmlns:p14="http://schemas.microsoft.com/office/powerpoint/2010/main" val="19312033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LNG Facilities</a:t>
            </a:r>
            <a:endParaRPr lang="en-US" dirty="0"/>
          </a:p>
        </p:txBody>
      </p:sp>
      <p:sp>
        <p:nvSpPr>
          <p:cNvPr id="3" name="Content Placeholder 2"/>
          <p:cNvSpPr>
            <a:spLocks noGrp="1"/>
          </p:cNvSpPr>
          <p:nvPr>
            <p:ph sz="half" idx="1"/>
          </p:nvPr>
        </p:nvSpPr>
        <p:spPr>
          <a:xfrm>
            <a:off x="550985" y="1825625"/>
            <a:ext cx="5720860" cy="4351338"/>
          </a:xfrm>
        </p:spPr>
        <p:txBody>
          <a:bodyPr>
            <a:normAutofit/>
          </a:bodyPr>
          <a:lstStyle/>
          <a:p>
            <a:r>
              <a:rPr lang="en-US" dirty="0" smtClean="0"/>
              <a:t>USCG regulates facilities in or adjacent to waterway via 33 CFR 127, Subpart B</a:t>
            </a:r>
          </a:p>
          <a:p>
            <a:r>
              <a:rPr lang="en-US" dirty="0" smtClean="0"/>
              <a:t>Department of Energy (DOE)</a:t>
            </a:r>
          </a:p>
          <a:p>
            <a:r>
              <a:rPr lang="en-US" dirty="0" smtClean="0"/>
              <a:t>Federal Energy Regulatory Commission (FERC)</a:t>
            </a:r>
          </a:p>
          <a:p>
            <a:r>
              <a:rPr lang="en-US" dirty="0" smtClean="0"/>
              <a:t>Maritime Administration (MARAD)</a:t>
            </a:r>
            <a:endParaRPr lang="en-US" dirty="0"/>
          </a:p>
          <a:p>
            <a:r>
              <a:rPr lang="en-US" dirty="0" smtClean="0"/>
              <a:t>Department of Transportation (DOT)</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71845" y="1934307"/>
            <a:ext cx="5591633" cy="3727755"/>
          </a:xfrm>
        </p:spPr>
      </p:pic>
    </p:spTree>
    <p:extLst>
      <p:ext uri="{BB962C8B-B14F-4D97-AF65-F5344CB8AC3E}">
        <p14:creationId xmlns:p14="http://schemas.microsoft.com/office/powerpoint/2010/main" val="35298095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4154" y="1748797"/>
            <a:ext cx="4724399" cy="4703402"/>
          </a:xfrm>
        </p:spPr>
      </p:pic>
    </p:spTree>
    <p:extLst>
      <p:ext uri="{BB962C8B-B14F-4D97-AF65-F5344CB8AC3E}">
        <p14:creationId xmlns:p14="http://schemas.microsoft.com/office/powerpoint/2010/main" val="955495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Hazard Classes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4396" y="1690688"/>
            <a:ext cx="7358818" cy="5005079"/>
          </a:xfrm>
        </p:spPr>
      </p:pic>
    </p:spTree>
    <p:extLst>
      <p:ext uri="{BB962C8B-B14F-4D97-AF65-F5344CB8AC3E}">
        <p14:creationId xmlns:p14="http://schemas.microsoft.com/office/powerpoint/2010/main" val="3819313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1: Explosives (49 CFR 173.50)</a:t>
            </a:r>
            <a:endParaRPr lang="en-US" dirty="0"/>
          </a:p>
        </p:txBody>
      </p:sp>
      <p:sp>
        <p:nvSpPr>
          <p:cNvPr id="3" name="Content Placeholder 2"/>
          <p:cNvSpPr>
            <a:spLocks noGrp="1"/>
          </p:cNvSpPr>
          <p:nvPr>
            <p:ph idx="1"/>
          </p:nvPr>
        </p:nvSpPr>
        <p:spPr/>
        <p:txBody>
          <a:bodyPr>
            <a:normAutofit/>
          </a:bodyPr>
          <a:lstStyle/>
          <a:p>
            <a:r>
              <a:rPr lang="en-US" sz="3600" dirty="0" smtClean="0"/>
              <a:t>1.1, Mass explosion hazard</a:t>
            </a:r>
          </a:p>
          <a:p>
            <a:r>
              <a:rPr lang="en-US" sz="3600" dirty="0" smtClean="0"/>
              <a:t>1.2, Projection hazard</a:t>
            </a:r>
          </a:p>
          <a:p>
            <a:r>
              <a:rPr lang="en-US" sz="3600" dirty="0" smtClean="0"/>
              <a:t>1.3, Predominantly a fire hazard (minor blast or projection hazard)</a:t>
            </a:r>
          </a:p>
          <a:p>
            <a:r>
              <a:rPr lang="en-US" sz="3600" dirty="0" smtClean="0"/>
              <a:t>1.4, Minor explosion hazard</a:t>
            </a:r>
          </a:p>
          <a:p>
            <a:r>
              <a:rPr lang="en-US" sz="3600" dirty="0" smtClean="0"/>
              <a:t>1.5, Very insensitive explosives</a:t>
            </a:r>
          </a:p>
          <a:p>
            <a:r>
              <a:rPr lang="en-US" sz="3600" dirty="0" smtClean="0"/>
              <a:t>1.6, Extremely insensitive explosives</a:t>
            </a:r>
          </a:p>
        </p:txBody>
      </p:sp>
    </p:spTree>
    <p:extLst>
      <p:ext uri="{BB962C8B-B14F-4D97-AF65-F5344CB8AC3E}">
        <p14:creationId xmlns:p14="http://schemas.microsoft.com/office/powerpoint/2010/main" val="1066173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2: Gases (49 CFR 173.115)</a:t>
            </a:r>
            <a:endParaRPr lang="en-US" dirty="0"/>
          </a:p>
        </p:txBody>
      </p:sp>
      <p:sp>
        <p:nvSpPr>
          <p:cNvPr id="3" name="Content Placeholder 2"/>
          <p:cNvSpPr>
            <a:spLocks noGrp="1"/>
          </p:cNvSpPr>
          <p:nvPr>
            <p:ph idx="1"/>
          </p:nvPr>
        </p:nvSpPr>
        <p:spPr/>
        <p:txBody>
          <a:bodyPr>
            <a:normAutofit/>
          </a:bodyPr>
          <a:lstStyle/>
          <a:p>
            <a:r>
              <a:rPr lang="en-US" sz="3600" dirty="0" smtClean="0"/>
              <a:t>2.1, Flammable gas</a:t>
            </a:r>
          </a:p>
          <a:p>
            <a:r>
              <a:rPr lang="en-US" sz="3600" dirty="0" smtClean="0"/>
              <a:t>2.2, Non-flammable, non-poisonous compressed gas</a:t>
            </a:r>
          </a:p>
          <a:p>
            <a:r>
              <a:rPr lang="en-US" sz="3600" dirty="0" smtClean="0"/>
              <a:t>2.3, Gases poisonous by inhalation</a:t>
            </a:r>
            <a:endParaRPr lang="en-US" sz="3600" dirty="0"/>
          </a:p>
        </p:txBody>
      </p:sp>
    </p:spTree>
    <p:extLst>
      <p:ext uri="{BB962C8B-B14F-4D97-AF65-F5344CB8AC3E}">
        <p14:creationId xmlns:p14="http://schemas.microsoft.com/office/powerpoint/2010/main" val="1567531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3: Flammable/Combustible Liquids</a:t>
            </a:r>
            <a:endParaRPr lang="en-US" dirty="0"/>
          </a:p>
        </p:txBody>
      </p:sp>
      <p:sp>
        <p:nvSpPr>
          <p:cNvPr id="3" name="Content Placeholder 2"/>
          <p:cNvSpPr>
            <a:spLocks noGrp="1"/>
          </p:cNvSpPr>
          <p:nvPr>
            <p:ph idx="1"/>
          </p:nvPr>
        </p:nvSpPr>
        <p:spPr/>
        <p:txBody>
          <a:bodyPr>
            <a:normAutofit/>
          </a:bodyPr>
          <a:lstStyle/>
          <a:p>
            <a:r>
              <a:rPr lang="en-US" sz="3200" dirty="0" smtClean="0"/>
              <a:t>49 CFR 173.120(a), A flammable liquid is a liquid that has a flash point (FP) of not more than 60 degrees Celsius (140 F), or any material in a liquid phase with a FP at or above 37.8 degrees Celsius (100 F) that is intentionally heated and offered for transport or transported in bulk.</a:t>
            </a:r>
          </a:p>
          <a:p>
            <a:r>
              <a:rPr lang="en-US" sz="3200" dirty="0" smtClean="0"/>
              <a:t>49 CFR 173.120(b), A combustible liquid is any liquid not meeting the requirements of any other hazard class that has a flash point above 60 degrees Celsius (140 F) and below 93 degrees Celsius (200 F).</a:t>
            </a:r>
          </a:p>
        </p:txBody>
      </p:sp>
    </p:spTree>
    <p:extLst>
      <p:ext uri="{BB962C8B-B14F-4D97-AF65-F5344CB8AC3E}">
        <p14:creationId xmlns:p14="http://schemas.microsoft.com/office/powerpoint/2010/main" val="4094254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Class 4: Flammable Solids, Spontaneously Combustible, and Dangerous When Wet Materials</a:t>
            </a:r>
            <a:endParaRPr lang="en-US" dirty="0"/>
          </a:p>
        </p:txBody>
      </p:sp>
      <p:sp>
        <p:nvSpPr>
          <p:cNvPr id="3" name="Content Placeholder 2"/>
          <p:cNvSpPr>
            <a:spLocks noGrp="1"/>
          </p:cNvSpPr>
          <p:nvPr>
            <p:ph idx="1"/>
          </p:nvPr>
        </p:nvSpPr>
        <p:spPr/>
        <p:txBody>
          <a:bodyPr>
            <a:noAutofit/>
          </a:bodyPr>
          <a:lstStyle/>
          <a:p>
            <a:r>
              <a:rPr lang="en-US" sz="3200" dirty="0" smtClean="0"/>
              <a:t>4.1, 49 CFR 173.124(a); Flammable solids including desensitized explosives and self-reactive materials that are thermally unstable and can undergo a strongly exothermic reaction in the absence of oxygen.</a:t>
            </a:r>
          </a:p>
          <a:p>
            <a:r>
              <a:rPr lang="en-US" sz="3200" dirty="0" smtClean="0"/>
              <a:t>4.2, 49 CFR 173.124(b); Spontaneously combustible materials include pyrophoric (liquid or solid that will ignite within 5 minutes of exposure to the air, even in small quantities and without ignition source) materials and self heating (reacts with O2 in the air to generate heat and possible self-ignition and combustion) materials.</a:t>
            </a:r>
          </a:p>
        </p:txBody>
      </p:sp>
    </p:spTree>
    <p:extLst>
      <p:ext uri="{BB962C8B-B14F-4D97-AF65-F5344CB8AC3E}">
        <p14:creationId xmlns:p14="http://schemas.microsoft.com/office/powerpoint/2010/main" val="2803605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4 (continued):</a:t>
            </a:r>
            <a:endParaRPr lang="en-US" dirty="0"/>
          </a:p>
        </p:txBody>
      </p:sp>
      <p:sp>
        <p:nvSpPr>
          <p:cNvPr id="3" name="Content Placeholder 2"/>
          <p:cNvSpPr>
            <a:spLocks noGrp="1"/>
          </p:cNvSpPr>
          <p:nvPr>
            <p:ph idx="1"/>
          </p:nvPr>
        </p:nvSpPr>
        <p:spPr/>
        <p:txBody>
          <a:bodyPr/>
          <a:lstStyle/>
          <a:p>
            <a:r>
              <a:rPr lang="en-US" sz="3600" dirty="0"/>
              <a:t>4.3, </a:t>
            </a:r>
            <a:r>
              <a:rPr lang="en-US" sz="3600" dirty="0" smtClean="0"/>
              <a:t>49 CFR 173.124(c); Dangerous </a:t>
            </a:r>
            <a:r>
              <a:rPr lang="en-US" sz="3600" dirty="0"/>
              <a:t>when wet materials are any materials that, when in contact with </a:t>
            </a:r>
            <a:r>
              <a:rPr lang="en-US" sz="3600" dirty="0" smtClean="0"/>
              <a:t>water, </a:t>
            </a:r>
            <a:r>
              <a:rPr lang="en-US" sz="3600" dirty="0"/>
              <a:t>are liable to become spontaneously flammable </a:t>
            </a:r>
            <a:r>
              <a:rPr lang="en-US" sz="3600" dirty="0" smtClean="0"/>
              <a:t>or to give off flammable or toxic gas at a rate greater than 1 L/Kg of the material per hour.</a:t>
            </a:r>
            <a:endParaRPr lang="en-US" sz="3600" dirty="0"/>
          </a:p>
          <a:p>
            <a:endParaRPr lang="en-US" dirty="0"/>
          </a:p>
        </p:txBody>
      </p:sp>
    </p:spTree>
    <p:extLst>
      <p:ext uri="{BB962C8B-B14F-4D97-AF65-F5344CB8AC3E}">
        <p14:creationId xmlns:p14="http://schemas.microsoft.com/office/powerpoint/2010/main" val="2060599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766</TotalTime>
  <Words>1626</Words>
  <Application>Microsoft Office PowerPoint</Application>
  <PresentationFormat>Widescreen</PresentationFormat>
  <Paragraphs>103</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HAZMAT </vt:lpstr>
      <vt:lpstr>What is HAZMAT?</vt:lpstr>
      <vt:lpstr>What is HAZMAT?</vt:lpstr>
      <vt:lpstr>Hazard Classes</vt:lpstr>
      <vt:lpstr>Class 1: Explosives (49 CFR 173.50)</vt:lpstr>
      <vt:lpstr>Class 2: Gases (49 CFR 173.115)</vt:lpstr>
      <vt:lpstr>Class 3: Flammable/Combustible Liquids</vt:lpstr>
      <vt:lpstr>Class 4: Flammable Solids, Spontaneously Combustible, and Dangerous When Wet Materials</vt:lpstr>
      <vt:lpstr>Class 4 (continued):</vt:lpstr>
      <vt:lpstr>Class 5: Oxidizers and Organic Peroxides</vt:lpstr>
      <vt:lpstr>Class 6: Poisonous Materials  and Infectious Substances</vt:lpstr>
      <vt:lpstr>Class 7: Radioactive Materials </vt:lpstr>
      <vt:lpstr>Class 8: Corrosive Materials</vt:lpstr>
      <vt:lpstr>Class 9: Miscellaneous Hazardous Materials</vt:lpstr>
      <vt:lpstr>Applicability of the Hazardous Materials Regulations (49 CFR 171-180)</vt:lpstr>
      <vt:lpstr>Applicability of the HMR</vt:lpstr>
      <vt:lpstr>General Requirements (49 CFR 171.2)</vt:lpstr>
      <vt:lpstr>Enforcement of the HMR</vt:lpstr>
      <vt:lpstr>Better follow the rules, 49 CFR 171.1(g)</vt:lpstr>
      <vt:lpstr>Criminal Penalties</vt:lpstr>
      <vt:lpstr>Part 176, Carriage by vessel</vt:lpstr>
      <vt:lpstr>Title 33 Navigation and Navigable Waters, Part 6 Protection &amp; Security of Vessels, Harbors, and Waterfront Facilities</vt:lpstr>
      <vt:lpstr>Title 33 Navigation and Navigable Waters, Part 6 Protection &amp; Security of Vessels, Harbors, and Waterfront Facilities</vt:lpstr>
      <vt:lpstr>Title 33 Navigation and Navigable Waters, Part 6 Protection &amp; Security of Vessels, Harbors, and Waterfront Facilities</vt:lpstr>
      <vt:lpstr>Title 33 Navigation and Navigable Waters, Part 6 Protection &amp; Security of Vessels, Harbors, and Waterfront Facilities</vt:lpstr>
      <vt:lpstr>Title 33 Navigation and Navigable Waters, Part 6 Protection &amp; Security of Vessels, Harbors, and Waterfront Facilities</vt:lpstr>
      <vt:lpstr>Title 33 Navigation and Navigable Waters, Part 6 Protection &amp; Security of Vessels, Harbors, and Waterfront Facilities</vt:lpstr>
      <vt:lpstr>Safety Zones (33 CFR 165.20)</vt:lpstr>
      <vt:lpstr>Security Zones (33 CFR 165.30)</vt:lpstr>
      <vt:lpstr>Security Zone</vt:lpstr>
      <vt:lpstr>Liquefied Natural Gas</vt:lpstr>
      <vt:lpstr>LNG Vessels</vt:lpstr>
      <vt:lpstr>LNG Facilities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HAZMAT </dc:title>
  <dc:creator>JC</dc:creator>
  <cp:lastModifiedBy>JC</cp:lastModifiedBy>
  <cp:revision>65</cp:revision>
  <dcterms:created xsi:type="dcterms:W3CDTF">2015-10-22T23:33:32Z</dcterms:created>
  <dcterms:modified xsi:type="dcterms:W3CDTF">2015-10-27T01:01:40Z</dcterms:modified>
</cp:coreProperties>
</file>